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9" r:id="rId6"/>
    <p:sldId id="257" r:id="rId7"/>
    <p:sldId id="264" r:id="rId8"/>
    <p:sldId id="266" r:id="rId9"/>
    <p:sldId id="263" r:id="rId10"/>
    <p:sldId id="261" r:id="rId11"/>
    <p:sldId id="265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77872B-379F-77E4-84CA-403928C5D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0663E0-C831-6353-8909-701176D86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C8315-3612-6262-A9E3-CEE763F7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116E97-C7A9-F697-97AD-74968FA9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619A9F-240A-9C42-F20B-08467985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123C0-7680-3C99-901E-CFF20367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CB9650-8A44-C526-D4F3-424D32B40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EA2AE2-9BB7-F6E8-6D03-0865A479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074750-F894-65EA-FBEC-CDD5028B2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4EB3FD-16E5-2163-8D4A-9699BDA5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9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1E5C92-B543-8B7E-DE90-E9893A8B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D87665-A5F8-903B-CBF6-11AFC5910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EDD1CE-E65C-7A3E-C0BE-B41E2B0E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8B8A54-8C20-52AC-6A08-A2AC361D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EDF71-5E18-9D75-7756-B8EEE16F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29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FE806-7E30-FEFC-864F-8B48B73E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424A3-C84A-F353-B218-7DF89195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D4D59-C23E-8424-65A9-50233AFB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64AA3-FAEF-EF4A-FFEA-2A7C27FE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A51B1-339B-0D4D-EE2E-ED86930E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45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A2EB0-EF56-B814-4899-52C8A046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10F036-3468-4A3E-00EB-88F674A8E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B710A5-B560-7C72-8170-61D28816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33EE9-E23C-5464-0FA4-8B23F864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8BFF9-EA6C-8331-E1C8-5FD329D5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18F1C-B933-A513-C702-737D972B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DCBF8-69B7-74C4-D907-713554ED6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E381B5-B551-0414-374A-A4AF4B4C3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A07B74-7F2D-10E4-3DE3-779B4913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0FEE5D-2E84-B08F-AF28-F33A0617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ABB283-AFB4-9C73-89F4-C7E59BBE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6FFB8-5FB6-9DDC-CE90-53B96A72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C933D-AF00-5F96-08E1-9E73289E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B6D8DB-E2E0-4FE3-AEB1-EC54F7796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412698-FD29-8630-7CDD-373D521FA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D706FC-100D-BC7E-0E72-31C08DEF0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8B839A-015B-96F9-2416-5C9CBF91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A91FC4-5F0F-70A5-2F5A-501A701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33A606-9F51-4A1C-E4E6-FAFFF142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00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A84A0-5A63-7FFC-7DAB-AAD5B9C0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DDFC0B-4BCE-2A4F-E92F-321D02F0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909BC3-43CF-29DA-C01F-1D87E054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3ED1E7-41B0-9449-EA56-D8A49CE0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6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C0EF8D-D10D-57E7-A19F-1A9060F1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4A333D-D5AA-3C16-A059-61D54F2E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902691-E874-0D32-F62D-618132D2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02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6843-E769-CE4E-4C03-051D44F4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4E35B-772B-FC87-D776-57FEF6E8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4AB8B4-44D2-6D3A-BD90-E0BA5380A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4BD4BB-FC37-5534-3E4A-CFBBA710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7BCA02-BC53-494D-9A5C-9F4CB165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4AB230-6015-51C9-D2B1-6494F9C0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8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7C773-2D96-4F2D-385A-AD681259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0F5BC9-608B-B057-E823-0C685D7E9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AE5380-BFC7-9510-DE5F-1B1046E10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79F3F2-8DD4-AE8C-102F-A12EB921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0F1C34-3E66-193F-417F-86E0A09B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0BCA74-C430-E0CA-3083-46B4CFD2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1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256BF5-1ABE-3E88-8F37-4D98F675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5AD41-6836-612E-401D-BA5254F38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02F04-3774-AA46-1093-F0D42130C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8D41-786D-4CEA-9DCA-6233CB87366B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2089E-1E30-DD17-28CE-4A096B8E5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AA852-A6E3-B1AB-1AD9-1CECE9C3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DED3-2475-4649-94E8-47F774B8BB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6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E0367D-3550-F071-C8DB-1188F6E2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3" y="4881420"/>
            <a:ext cx="6632812" cy="157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83A6CD-4A3F-A7EA-0CD5-B97D1A8EBE54}"/>
              </a:ext>
            </a:extLst>
          </p:cNvPr>
          <p:cNvSpPr/>
          <p:nvPr/>
        </p:nvSpPr>
        <p:spPr>
          <a:xfrm>
            <a:off x="1802027" y="438021"/>
            <a:ext cx="798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 ENGAGEMENT SOLIDAIRE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2FE48-069F-3FC2-3D7A-DF5BC69E2041}"/>
              </a:ext>
            </a:extLst>
          </p:cNvPr>
          <p:cNvSpPr/>
          <p:nvPr/>
        </p:nvSpPr>
        <p:spPr>
          <a:xfrm>
            <a:off x="205885" y="1684445"/>
            <a:ext cx="888352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Définition</a:t>
            </a:r>
          </a:p>
          <a:p>
            <a:pPr marL="685800" indent="-685800" algn="r">
              <a:buFont typeface="Wingdings" panose="05000000000000000000" pitchFamily="2" charset="2"/>
              <a:buChar char="Ø"/>
            </a:pPr>
            <a:r>
              <a:rPr lang="fr-FR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Qui peut s’engager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fr-FR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Pourquoi 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328718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E0367D-3550-F071-C8DB-1188F6E2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3" y="4881420"/>
            <a:ext cx="6632812" cy="157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83A6CD-4A3F-A7EA-0CD5-B97D1A8EBE54}"/>
              </a:ext>
            </a:extLst>
          </p:cNvPr>
          <p:cNvSpPr/>
          <p:nvPr/>
        </p:nvSpPr>
        <p:spPr>
          <a:xfrm>
            <a:off x="1802027" y="438021"/>
            <a:ext cx="798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 ENGAGEMENT SOLIDAIRE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60658A-7881-42D8-7172-C8177FC60DE8}"/>
              </a:ext>
            </a:extLst>
          </p:cNvPr>
          <p:cNvSpPr txBox="1"/>
          <p:nvPr/>
        </p:nvSpPr>
        <p:spPr>
          <a:xfrm>
            <a:off x="903026" y="1555844"/>
            <a:ext cx="10385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highlight>
                  <a:srgbClr val="FFFF00"/>
                </a:highlight>
              </a:rPr>
              <a:t>Définition</a:t>
            </a:r>
            <a:r>
              <a:rPr lang="fr-FR" dirty="0"/>
              <a:t> : Inviter les élèves à réfléchir au sens de l’engagement . Ecrire une définition – verbaliser tous les mots en rapport avec l’engagement ( ex agir, aider, être attentionné, être solidaire avec autrui…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highlight>
                  <a:srgbClr val="FFFF00"/>
                </a:highlight>
              </a:rPr>
              <a:t>Qui peut s’engager? </a:t>
            </a:r>
            <a:r>
              <a:rPr lang="fr-FR" dirty="0"/>
              <a:t>Demander aux élèves de citer des personnes connues pour leur engagement ou des associations qui agissent en faveur de causes. Indépendamment des personnes connues qui d’autre peut s ’engager… peut être y en a-t-il parmi les élèves qui ont déjà participé a des actions (téléthon …</a:t>
            </a:r>
            <a:r>
              <a:rPr lang="fr-FR" dirty="0" err="1"/>
              <a:t>etc</a:t>
            </a:r>
            <a:r>
              <a:rPr lang="fr-FR" dirty="0"/>
              <a:t>)  CONCLUSION  : TOUT LE MONDE PEUT S’ENGAGER SI ON EST TRES MOTIVE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highlight>
                  <a:srgbClr val="FFFF00"/>
                </a:highlight>
              </a:rPr>
              <a:t>Pourquoi s’engager ? </a:t>
            </a:r>
            <a:r>
              <a:rPr lang="fr-FR" dirty="0"/>
              <a:t>À quoi ça sert ? faire réfléchir les élèves en ce sens</a:t>
            </a:r>
          </a:p>
          <a:p>
            <a:r>
              <a:rPr lang="fr-FR" dirty="0"/>
              <a:t>      Faire changer le monde( éducation , écologie…), se mettre au service du bien commun ou des autres ,             apporter le bien , la joie et rendre meilleur chacun de nous.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highlight>
                  <a:srgbClr val="FFFF00"/>
                </a:highlight>
              </a:rPr>
              <a:t>Comment s’engager ? </a:t>
            </a:r>
            <a:r>
              <a:rPr lang="fr-FR" dirty="0"/>
              <a:t>Poser la question à l’ensemble de la classe . Donner de son temps, donner de l’</a:t>
            </a:r>
            <a:r>
              <a:rPr lang="fr-FR" dirty="0" err="1"/>
              <a:t>argent,faire</a:t>
            </a:r>
            <a:r>
              <a:rPr lang="fr-FR" dirty="0"/>
              <a:t> une action pour soutenir une cause. S’engager à plusieurs ou individuellement. Communiquer sur votre action et réunir des personnes qui partagent la même volonté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14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6AB196B-6323-EEA5-FB4E-72FF4E0E28B0}"/>
              </a:ext>
            </a:extLst>
          </p:cNvPr>
          <p:cNvSpPr txBox="1"/>
          <p:nvPr/>
        </p:nvSpPr>
        <p:spPr>
          <a:xfrm>
            <a:off x="2581275" y="2279176"/>
            <a:ext cx="660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Acte par lequel on s'engage à accomplir quelque chose</a:t>
            </a:r>
            <a:endParaRPr lang="fr-FR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BBFFE-E89A-CA82-961F-32D5C37DC865}"/>
              </a:ext>
            </a:extLst>
          </p:cNvPr>
          <p:cNvSpPr/>
          <p:nvPr/>
        </p:nvSpPr>
        <p:spPr>
          <a:xfrm>
            <a:off x="4034907" y="581395"/>
            <a:ext cx="3554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58309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BBFFE-E89A-CA82-961F-32D5C37DC865}"/>
              </a:ext>
            </a:extLst>
          </p:cNvPr>
          <p:cNvSpPr/>
          <p:nvPr/>
        </p:nvSpPr>
        <p:spPr>
          <a:xfrm>
            <a:off x="5085678" y="581395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 </a:t>
            </a:r>
          </a:p>
        </p:txBody>
      </p:sp>
      <p:pic>
        <p:nvPicPr>
          <p:cNvPr id="1026" name="Picture 2" descr="Better engagement means better performance - or does it? • ScienceForWork">
            <a:extLst>
              <a:ext uri="{FF2B5EF4-FFF2-40B4-BE49-F238E27FC236}">
                <a16:creationId xmlns:a16="http://schemas.microsoft.com/office/drawing/2014/main" id="{B11497B7-3590-A715-BCF1-248766CC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138" y="1662408"/>
            <a:ext cx="2609282" cy="17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OTRE ENGAGEMENT QUALITÉ – ASA">
            <a:extLst>
              <a:ext uri="{FF2B5EF4-FFF2-40B4-BE49-F238E27FC236}">
                <a16:creationId xmlns:a16="http://schemas.microsoft.com/office/drawing/2014/main" id="{2B8BE36C-C12C-E152-D3C9-CDC8447F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138" y="3753134"/>
            <a:ext cx="2609282" cy="17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amily Engagement Conference to explore effective strategies | WBFO">
            <a:extLst>
              <a:ext uri="{FF2B5EF4-FFF2-40B4-BE49-F238E27FC236}">
                <a16:creationId xmlns:a16="http://schemas.microsoft.com/office/drawing/2014/main" id="{18D1A088-D6E8-CEED-E260-54CC3778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009" y="3944203"/>
            <a:ext cx="2440969" cy="16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Résultat d’images pour En Famille La Serie">
            <a:extLst>
              <a:ext uri="{FF2B5EF4-FFF2-40B4-BE49-F238E27FC236}">
                <a16:creationId xmlns:a16="http://schemas.microsoft.com/office/drawing/2014/main" id="{84B30943-96E9-02F2-A4B8-544C024C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579" y="1662408"/>
            <a:ext cx="2438400" cy="18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FEA3FF8-0A5A-BE54-572B-C312A15B4C98}"/>
              </a:ext>
            </a:extLst>
          </p:cNvPr>
          <p:cNvSpPr txBox="1"/>
          <p:nvPr/>
        </p:nvSpPr>
        <p:spPr>
          <a:xfrm>
            <a:off x="1160060" y="5868537"/>
            <a:ext cx="1008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TOUT LE MONDE PEUT S’ENGAGER SI ON EST TRES MOTIVE</a:t>
            </a:r>
          </a:p>
        </p:txBody>
      </p:sp>
    </p:spTree>
    <p:extLst>
      <p:ext uri="{BB962C8B-B14F-4D97-AF65-F5344CB8AC3E}">
        <p14:creationId xmlns:p14="http://schemas.microsoft.com/office/powerpoint/2010/main" val="395076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BBFFE-E89A-CA82-961F-32D5C37DC865}"/>
              </a:ext>
            </a:extLst>
          </p:cNvPr>
          <p:cNvSpPr/>
          <p:nvPr/>
        </p:nvSpPr>
        <p:spPr>
          <a:xfrm>
            <a:off x="1539999" y="182019"/>
            <a:ext cx="78683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 ŒUVRES HUMANITAIRES QUI PERDURENT</a:t>
            </a:r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48A1AB-6E3E-7997-A67F-BC4D57E3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59" y="2624898"/>
            <a:ext cx="2238375" cy="33198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95F05B-41E8-D6E0-EFB1-0BD5D4E35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30" y="2665560"/>
            <a:ext cx="2247900" cy="3238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3D549A-FCA1-DF86-A0BF-AFA27D8403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065" y="2665560"/>
            <a:ext cx="2351659" cy="33441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66BAD6-8A4A-3EF8-74C3-37EDA25554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369" y="2596914"/>
            <a:ext cx="2499447" cy="33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4B2F420-CAA2-644A-D50B-77EBD1FC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986" y="2584237"/>
            <a:ext cx="5048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BBFFE-E89A-CA82-961F-32D5C37DC865}"/>
              </a:ext>
            </a:extLst>
          </p:cNvPr>
          <p:cNvSpPr/>
          <p:nvPr/>
        </p:nvSpPr>
        <p:spPr>
          <a:xfrm>
            <a:off x="4051069" y="581395"/>
            <a:ext cx="35218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POURQUOI</a:t>
            </a:r>
          </a:p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0AF189-951F-B92F-0F63-A0BBF8160F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015" y="2719027"/>
            <a:ext cx="3113586" cy="15547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478983-BA12-B519-5246-87F3933F0C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015" y="4408554"/>
            <a:ext cx="2505673" cy="17192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C9F36D-BA13-53F2-1FDE-58EFBA7E28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67" y="3554109"/>
            <a:ext cx="3161982" cy="16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gagement – allons-nous tous dans le même sens ? – Cairn Coaching">
            <a:extLst>
              <a:ext uri="{FF2B5EF4-FFF2-40B4-BE49-F238E27FC236}">
                <a16:creationId xmlns:a16="http://schemas.microsoft.com/office/drawing/2014/main" id="{566AA5EA-34E9-57A0-5C98-67EA2461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646" y="2584237"/>
            <a:ext cx="52578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F8A41A-0268-63DF-45A3-F2613832B0B0}"/>
              </a:ext>
            </a:extLst>
          </p:cNvPr>
          <p:cNvSpPr/>
          <p:nvPr/>
        </p:nvSpPr>
        <p:spPr>
          <a:xfrm>
            <a:off x="2581275" y="874516"/>
            <a:ext cx="57530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POUR ALLER PLUS LOIN…CE QUE L ON PERCOIT</a:t>
            </a:r>
          </a:p>
        </p:txBody>
      </p:sp>
    </p:spTree>
    <p:extLst>
      <p:ext uri="{BB962C8B-B14F-4D97-AF65-F5344CB8AC3E}">
        <p14:creationId xmlns:p14="http://schemas.microsoft.com/office/powerpoint/2010/main" val="384953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8BBFFE-E89A-CA82-961F-32D5C37DC865}"/>
              </a:ext>
            </a:extLst>
          </p:cNvPr>
          <p:cNvSpPr/>
          <p:nvPr/>
        </p:nvSpPr>
        <p:spPr>
          <a:xfrm>
            <a:off x="4129617" y="581395"/>
            <a:ext cx="3364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COMMENT</a:t>
            </a:r>
          </a:p>
        </p:txBody>
      </p:sp>
      <p:pic>
        <p:nvPicPr>
          <p:cNvPr id="2" name="Picture 2" descr="ArcGIS Hub : Le service d'ESRI qui développe l’engagement citoyen ...">
            <a:extLst>
              <a:ext uri="{FF2B5EF4-FFF2-40B4-BE49-F238E27FC236}">
                <a16:creationId xmlns:a16="http://schemas.microsoft.com/office/drawing/2014/main" id="{86085CB5-1621-A34B-EC61-79ECA338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575" y="4095750"/>
            <a:ext cx="45148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C69E99-9F58-4944-53F9-76792C0A41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803" y="2687212"/>
            <a:ext cx="2462997" cy="18472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FB78C5-52E8-67D2-33C8-C591E45A9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24" y="2687212"/>
            <a:ext cx="2095500" cy="1619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8D3E5A-9805-7FC2-AE84-881D497C5B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722" y="1504725"/>
            <a:ext cx="5006457" cy="24021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201CAF-FC8D-CA43-B901-FFB36DE838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44" y="4875937"/>
            <a:ext cx="3543595" cy="25517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E89EF61-1717-BCF8-C341-CBB7D2804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156" y="4409437"/>
            <a:ext cx="2667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699BB-A97A-8372-5DBC-0D3C897D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 CONCLUSION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F36A01-F79C-A3B8-1FCD-2793B350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4" y="365125"/>
            <a:ext cx="2082551" cy="22191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563EF2-6D04-3744-37CF-5F2B8CE003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817" y="365125"/>
            <a:ext cx="2301983" cy="22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6AB196B-6323-EEA5-FB4E-72FF4E0E28B0}"/>
              </a:ext>
            </a:extLst>
          </p:cNvPr>
          <p:cNvSpPr txBox="1"/>
          <p:nvPr/>
        </p:nvSpPr>
        <p:spPr>
          <a:xfrm>
            <a:off x="2581275" y="2279176"/>
            <a:ext cx="660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élèves doivent comprendre le cercle vertueux de l’engagement</a:t>
            </a:r>
          </a:p>
          <a:p>
            <a:endParaRPr lang="fr-FR" dirty="0"/>
          </a:p>
          <a:p>
            <a:r>
              <a:rPr lang="fr-FR" dirty="0"/>
              <a:t>Donner de soi c’est bien plus facile qu’on le croit</a:t>
            </a:r>
          </a:p>
          <a:p>
            <a:r>
              <a:rPr lang="fr-FR" dirty="0"/>
              <a:t>Donner c’est quelques fois RECEVOIR plus encore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la gratitude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S’ouvrir aux autres personnes sans les juger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Partager des moments de vie inoubliables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Rencontrer des gens différents de nous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Devenir meilleur et gagner en confiance en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Découvrir que l’on est capable de faire des choses qui ont du sens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Devenir généreux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C’est GRANDIR</a:t>
            </a:r>
          </a:p>
        </p:txBody>
      </p:sp>
    </p:spTree>
    <p:extLst>
      <p:ext uri="{BB962C8B-B14F-4D97-AF65-F5344CB8AC3E}">
        <p14:creationId xmlns:p14="http://schemas.microsoft.com/office/powerpoint/2010/main" val="3289099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3EB0D64F8274FB4D6679FA5AD9A4C" ma:contentTypeVersion="11" ma:contentTypeDescription="Crée un document." ma:contentTypeScope="" ma:versionID="0b1a9fb0185aced84e3545a169f742ee">
  <xsd:schema xmlns:xsd="http://www.w3.org/2001/XMLSchema" xmlns:xs="http://www.w3.org/2001/XMLSchema" xmlns:p="http://schemas.microsoft.com/office/2006/metadata/properties" xmlns:ns2="904678e1-d9be-449e-ab65-f3fd5faa0763" xmlns:ns3="7ebb1564-5616-4b8f-91e0-0ac2acfe0ce5" targetNamespace="http://schemas.microsoft.com/office/2006/metadata/properties" ma:root="true" ma:fieldsID="c2c481ebf09bc93b22ebdd20d7294abf" ns2:_="" ns3:_="">
    <xsd:import namespace="904678e1-d9be-449e-ab65-f3fd5faa0763"/>
    <xsd:import namespace="7ebb1564-5616-4b8f-91e0-0ac2acfe0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678e1-d9be-449e-ab65-f3fd5faa0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2913be4d-cbe2-46c5-b3f8-37a710eea4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b1564-5616-4b8f-91e0-0ac2acfe0ce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0aa67c8-8cf5-4c65-89d8-ab716c19dd1e}" ma:internalName="TaxCatchAll" ma:showField="CatchAllData" ma:web="7ebb1564-5616-4b8f-91e0-0ac2acfe0c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4678e1-d9be-449e-ab65-f3fd5faa0763">
      <Terms xmlns="http://schemas.microsoft.com/office/infopath/2007/PartnerControls"/>
    </lcf76f155ced4ddcb4097134ff3c332f>
    <TaxCatchAll xmlns="7ebb1564-5616-4b8f-91e0-0ac2acfe0c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6A23D-99E0-403E-9F5E-7C00E8845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4678e1-d9be-449e-ab65-f3fd5faa0763"/>
    <ds:schemaRef ds:uri="7ebb1564-5616-4b8f-91e0-0ac2acfe0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EB540-D7E5-4207-BE6F-D9ED8FA72EC1}">
  <ds:schemaRefs>
    <ds:schemaRef ds:uri="http://schemas.microsoft.com/office/2006/metadata/properties"/>
    <ds:schemaRef ds:uri="http://schemas.microsoft.com/office/infopath/2007/PartnerControls"/>
    <ds:schemaRef ds:uri="904678e1-d9be-449e-ab65-f3fd5faa0763"/>
    <ds:schemaRef ds:uri="7ebb1564-5616-4b8f-91e0-0ac2acfe0ce5"/>
  </ds:schemaRefs>
</ds:datastoreItem>
</file>

<file path=customXml/itemProps3.xml><?xml version="1.0" encoding="utf-8"?>
<ds:datastoreItem xmlns:ds="http://schemas.openxmlformats.org/officeDocument/2006/customXml" ds:itemID="{5035E0D3-16EE-4CFC-9B2D-828F5F2B4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331</Words>
  <Application>Microsoft Office PowerPoint</Application>
  <PresentationFormat>Grand écran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Marie-Christine Charlot</dc:creator>
  <cp:lastModifiedBy>Ombeline Seince</cp:lastModifiedBy>
  <cp:revision>13</cp:revision>
  <dcterms:created xsi:type="dcterms:W3CDTF">2023-06-12T08:01:30Z</dcterms:created>
  <dcterms:modified xsi:type="dcterms:W3CDTF">2023-09-26T09:58:30Z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0x010100B1A3EB0D64F8274FB4D6679FA5AD9A4C</vt:lpwstr>
  </property>
</Properties>
</file>