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7" r:id="rId4"/>
  </p:sldMasterIdLst>
  <p:notesMasterIdLst>
    <p:notesMasterId r:id="rId25"/>
  </p:notesMasterIdLst>
  <p:sldIdLst>
    <p:sldId id="268" r:id="rId5"/>
    <p:sldId id="361" r:id="rId6"/>
    <p:sldId id="348" r:id="rId7"/>
    <p:sldId id="352" r:id="rId8"/>
    <p:sldId id="363" r:id="rId9"/>
    <p:sldId id="276" r:id="rId10"/>
    <p:sldId id="310" r:id="rId11"/>
    <p:sldId id="284" r:id="rId12"/>
    <p:sldId id="312" r:id="rId13"/>
    <p:sldId id="313" r:id="rId14"/>
    <p:sldId id="360" r:id="rId15"/>
    <p:sldId id="278" r:id="rId16"/>
    <p:sldId id="362" r:id="rId17"/>
    <p:sldId id="308" r:id="rId18"/>
    <p:sldId id="343" r:id="rId19"/>
    <p:sldId id="330" r:id="rId20"/>
    <p:sldId id="358" r:id="rId21"/>
    <p:sldId id="359" r:id="rId22"/>
    <p:sldId id="342" r:id="rId23"/>
    <p:sldId id="26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a:srgbClr val="7FBB46"/>
    <a:srgbClr val="85B916"/>
    <a:srgbClr val="54A021"/>
    <a:srgbClr val="00B050"/>
    <a:srgbClr val="E6B91E"/>
    <a:srgbClr val="0070C0"/>
    <a:srgbClr val="688E19"/>
    <a:srgbClr val="89CC40"/>
    <a:srgbClr val="78B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67072" autoAdjust="0"/>
  </p:normalViewPr>
  <p:slideViewPr>
    <p:cSldViewPr>
      <p:cViewPr varScale="1">
        <p:scale>
          <a:sx n="45" d="100"/>
          <a:sy n="45" d="100"/>
        </p:scale>
        <p:origin x="1887" y="2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3158A-AAC8-4F78-91C9-414C7EE64331}" type="datetimeFigureOut">
              <a:rPr lang="fr-FR" smtClean="0"/>
              <a:pPr/>
              <a:t>26/09/2023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96F9C-75D2-4283-9EB7-7372B6EC5E8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fr-FR" b="1" u="sng" dirty="0">
                <a:solidFill>
                  <a:srgbClr val="FF0000"/>
                </a:solidFill>
              </a:rPr>
              <a:t>Déroulé de la séance:</a:t>
            </a:r>
          </a:p>
          <a:p>
            <a:endParaRPr lang="fr-FR" b="1" u="sng" dirty="0">
              <a:solidFill>
                <a:srgbClr val="FF0000"/>
              </a:solidFill>
            </a:endParaRPr>
          </a:p>
          <a:p>
            <a:r>
              <a:rPr lang="fr-FR" b="1" u="sng" dirty="0">
                <a:solidFill>
                  <a:srgbClr val="FF0000"/>
                </a:solidFill>
              </a:rPr>
              <a:t>#SENSIBLISER</a:t>
            </a:r>
          </a:p>
          <a:p>
            <a:pPr marL="171450" indent="-171450">
              <a:buFontTx/>
              <a:buChar char="-"/>
            </a:pPr>
            <a:r>
              <a:rPr lang="fr-FR" b="0" dirty="0"/>
              <a:t>Présentation rapide d’Enfants du Mékong + de quoi vient-on leur parler aujourd’hui ?</a:t>
            </a:r>
          </a:p>
          <a:p>
            <a:pPr marL="171450" indent="-171450">
              <a:buFontTx/>
              <a:buChar char="-"/>
            </a:pPr>
            <a:r>
              <a:rPr lang="fr-FR" b="0" dirty="0"/>
              <a:t>Témoignage d’un / plusieurs jeunes (texte de j’ai un rêve, Grandir, vidéos filleuls etc…)</a:t>
            </a:r>
          </a:p>
          <a:p>
            <a:pPr marL="171450" indent="-171450">
              <a:buFontTx/>
              <a:buChar cha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Pourquoi est-ce une chance d’aller à l’école?</a:t>
            </a:r>
          </a:p>
          <a:p>
            <a:pPr algn="l"/>
            <a:r>
              <a:rPr lang="fr-FR" b="1" dirty="0"/>
              <a:t>- </a:t>
            </a:r>
            <a:r>
              <a:rPr lang="fr-FR" sz="1800" b="1" i="0" u="none" strike="noStrike" baseline="0" dirty="0">
                <a:latin typeface="Verdana-Bold"/>
              </a:rPr>
              <a:t>Echanges sur le témoignage écouté ou vu</a:t>
            </a:r>
            <a:endParaRPr lang="fr-FR" sz="1800" b="0" i="0" u="none" strike="noStrike" baseline="0" dirty="0">
              <a:latin typeface="Verdana" panose="020B0604030504040204" pitchFamily="34" charset="0"/>
            </a:endParaRPr>
          </a:p>
          <a:p>
            <a:pPr algn="l"/>
            <a:r>
              <a:rPr lang="fr-FR" sz="1800" b="0" i="0" u="none" strike="noStrike" baseline="0" dirty="0">
                <a:latin typeface="Verdana" panose="020B0604030504040204" pitchFamily="34" charset="0"/>
              </a:rPr>
              <a:t>constat, questions/réponses, l’environnement dans lequel vivent et étudient ces jeunes, échanges sur la gratitude …</a:t>
            </a:r>
          </a:p>
          <a:p>
            <a:pPr algn="l"/>
            <a:endParaRPr lang="fr-FR" sz="18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u="sng" dirty="0"/>
              <a:t>#IMPLIQUER</a:t>
            </a:r>
          </a:p>
          <a:p>
            <a:pPr algn="l"/>
            <a:r>
              <a:rPr lang="fr-FR" sz="1800" b="1" i="0" u="none" strike="noStrike" baseline="0" dirty="0">
                <a:latin typeface="Verdana-Bold"/>
              </a:rPr>
              <a:t>- Elaboration d’un panneau collectif « Mur de la gratitude » </a:t>
            </a:r>
            <a:r>
              <a:rPr lang="fr-FR" sz="1800" b="0" i="0" u="none" strike="noStrike" baseline="0" dirty="0">
                <a:latin typeface="Verdana" panose="020B0604030504040204" pitchFamily="34" charset="0"/>
              </a:rPr>
              <a:t>Les élèvent évoquent toutes les choses pour lesquelles</a:t>
            </a:r>
            <a:r>
              <a:rPr lang="fr-FR" sz="1200" b="1" i="0" u="none" strike="noStrike" baseline="0" dirty="0">
                <a:latin typeface="+mn-lt"/>
              </a:rPr>
              <a:t> </a:t>
            </a:r>
            <a:r>
              <a:rPr lang="fr-FR" sz="1800" b="0" i="0" u="none" strike="noStrike" baseline="0" dirty="0">
                <a:latin typeface="Verdana" panose="020B0604030504040204" pitchFamily="34" charset="0"/>
              </a:rPr>
              <a:t>ils peuvent dire merci aujourd’hui. Proposition d’atelier remis à ’enseignant pour sa mise en œuvre ou bien à la charge de l’intervenant s’il souhaite développer cette approche avec la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#ENGAGER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Comment aider ceux qui n’ont pas la chance d’aller à l’école?(optionnel)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Réfléchir à un engagement collectif ou individuel </a:t>
            </a:r>
            <a:endParaRPr lang="fr-FR" dirty="0"/>
          </a:p>
        </p:txBody>
      </p:sp>
      <p:sp>
        <p:nvSpPr>
          <p:cNvPr id="4" name="Espace réservé du numéro de diapositive 3"/>
          <p:cNvSpPr>
            <a:spLocks noGrp="1"/>
          </p:cNvSpPr>
          <p:nvPr>
            <p:ph type="sldNum" sz="quarter" idx="10"/>
          </p:nvPr>
        </p:nvSpPr>
        <p:spPr/>
        <p:txBody>
          <a:bodyPr/>
          <a:lstStyle/>
          <a:p>
            <a:fld id="{72870482-6274-467C-9754-0AC35ACEC7C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FF0000"/>
                </a:solidFill>
              </a:rPr>
              <a:t>#SENSIBLISER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Echanges sur « L’école est une chance » à travers le portrait de Prin</a:t>
            </a:r>
          </a:p>
          <a:p>
            <a:r>
              <a:rPr lang="fr-FR" sz="1200" kern="1200" dirty="0">
                <a:solidFill>
                  <a:schemeClr val="tx1"/>
                </a:solidFill>
                <a:effectLst/>
                <a:latin typeface="+mn-lt"/>
                <a:ea typeface="+mn-ea"/>
                <a:cs typeface="+mn-cs"/>
              </a:rPr>
              <a:t>Prin a la chance d’aller à l’école, mais est-ce que vous pensez que tous les enfants dans monde peuvent y aller ? </a:t>
            </a:r>
          </a:p>
          <a:p>
            <a:r>
              <a:rPr lang="fr-FR" sz="1200" kern="1200" dirty="0">
                <a:solidFill>
                  <a:schemeClr val="tx1"/>
                </a:solidFill>
                <a:effectLst/>
                <a:latin typeface="+mn-lt"/>
                <a:ea typeface="+mn-ea"/>
                <a:cs typeface="+mn-cs"/>
              </a:rPr>
              <a:t>Et pourquoi autant d’enfants ne peuvent pas y aller ?</a:t>
            </a:r>
          </a:p>
          <a:p>
            <a:pPr lvl="0"/>
            <a:r>
              <a:rPr lang="fr-FR" sz="1200" kern="1200" dirty="0">
                <a:solidFill>
                  <a:schemeClr val="tx1"/>
                </a:solidFill>
                <a:effectLst/>
                <a:latin typeface="+mn-lt"/>
                <a:ea typeface="+mn-ea"/>
                <a:cs typeface="+mn-cs"/>
              </a:rPr>
              <a:t>Transport bas de gamme, grandes distances, difficulté d’accessibilité et chemins pourris, climat chaud et saison des pluies</a:t>
            </a:r>
          </a:p>
          <a:p>
            <a:pPr lvl="0"/>
            <a:r>
              <a:rPr lang="fr-FR" sz="1200" kern="1200" dirty="0">
                <a:solidFill>
                  <a:schemeClr val="tx1"/>
                </a:solidFill>
                <a:effectLst/>
                <a:latin typeface="+mn-lt"/>
                <a:ea typeface="+mn-ea"/>
                <a:cs typeface="+mn-cs"/>
              </a:rPr>
              <a:t>Pauvreté des familles : même si souvent l’école est gratuite, il faut payer pour les fournitures, les transports, les repas, les uniformes …</a:t>
            </a:r>
          </a:p>
          <a:p>
            <a:pPr lvl="0"/>
            <a:r>
              <a:rPr lang="fr-FR" sz="1200" kern="1200" dirty="0">
                <a:solidFill>
                  <a:schemeClr val="tx1"/>
                </a:solidFill>
                <a:effectLst/>
                <a:latin typeface="+mn-lt"/>
                <a:ea typeface="+mn-ea"/>
                <a:cs typeface="+mn-cs"/>
              </a:rPr>
              <a:t>Travailler dans les champs ou l’usine pour aider ses parents après l’école, dur de faire ses devoirs en parallèle et de suivre le rythme</a:t>
            </a:r>
          </a:p>
          <a:p>
            <a:pPr marL="0" marR="0" lvl="2"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11</a:t>
            </a:fld>
            <a:endParaRPr lang="fr-FR"/>
          </a:p>
        </p:txBody>
      </p:sp>
    </p:spTree>
    <p:extLst>
      <p:ext uri="{BB962C8B-B14F-4D97-AF65-F5344CB8AC3E}">
        <p14:creationId xmlns:p14="http://schemas.microsoft.com/office/powerpoint/2010/main" val="1923778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#SENSIBILISER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Echanges sur « L’école est une chance » à travers le portrait de Prin</a:t>
            </a:r>
          </a:p>
          <a:p>
            <a:r>
              <a:rPr lang="fr-FR" sz="1200" kern="1200" dirty="0">
                <a:solidFill>
                  <a:schemeClr val="tx1"/>
                </a:solidFill>
                <a:effectLst/>
                <a:latin typeface="+mn-lt"/>
                <a:ea typeface="+mn-ea"/>
                <a:cs typeface="+mn-cs"/>
              </a:rPr>
              <a:t>Est-ce que vous savez ce que veut dire le mot ethnie ?</a:t>
            </a:r>
          </a:p>
          <a:p>
            <a:r>
              <a:rPr lang="fr-FR" sz="1200" kern="1200" dirty="0">
                <a:solidFill>
                  <a:schemeClr val="tx1"/>
                </a:solidFill>
                <a:effectLst/>
                <a:latin typeface="+mn-lt"/>
                <a:ea typeface="+mn-ea"/>
                <a:cs typeface="+mn-cs"/>
              </a:rPr>
              <a:t>Est-ce que vous vous souvenez du nom de l’ethnie dont Prin et sa famille font parti ?</a:t>
            </a:r>
          </a:p>
          <a:p>
            <a:r>
              <a:rPr lang="fr-FR" sz="1200" kern="1200" dirty="0">
                <a:solidFill>
                  <a:schemeClr val="tx1"/>
                </a:solidFill>
                <a:effectLst/>
                <a:latin typeface="+mn-lt"/>
                <a:ea typeface="+mn-ea"/>
                <a:cs typeface="+mn-cs"/>
              </a:rPr>
              <a:t>Ethnie Jaraï - peuple avec :</a:t>
            </a:r>
          </a:p>
          <a:p>
            <a:pPr lvl="0"/>
            <a:r>
              <a:rPr lang="fr-FR" sz="1200" kern="1200" dirty="0">
                <a:solidFill>
                  <a:schemeClr val="tx1"/>
                </a:solidFill>
                <a:effectLst/>
                <a:latin typeface="+mn-lt"/>
                <a:ea typeface="+mn-ea"/>
                <a:cs typeface="+mn-cs"/>
              </a:rPr>
              <a:t>sa culture, son histoire, ses traditions, </a:t>
            </a:r>
          </a:p>
          <a:p>
            <a:pPr lvl="0"/>
            <a:r>
              <a:rPr lang="fr-FR" sz="1200" kern="1200" dirty="0">
                <a:solidFill>
                  <a:schemeClr val="tx1"/>
                </a:solidFill>
                <a:effectLst/>
                <a:latin typeface="+mn-lt"/>
                <a:ea typeface="+mn-ea"/>
                <a:cs typeface="+mn-cs"/>
              </a:rPr>
              <a:t>sa langue – le Jaraï et non le vietnamien</a:t>
            </a:r>
          </a:p>
          <a:p>
            <a:pPr lvl="0"/>
            <a:r>
              <a:rPr lang="fr-FR" sz="1200" kern="1200" dirty="0">
                <a:solidFill>
                  <a:schemeClr val="tx1"/>
                </a:solidFill>
                <a:effectLst/>
                <a:latin typeface="+mn-lt"/>
                <a:ea typeface="+mn-ea"/>
                <a:cs typeface="+mn-cs"/>
              </a:rPr>
              <a:t>ses vêtements traditionnels, tissés par les femmes du village</a:t>
            </a:r>
          </a:p>
          <a:p>
            <a:pPr lvl="0"/>
            <a:r>
              <a:rPr lang="fr-FR" sz="1200" kern="1200" dirty="0">
                <a:solidFill>
                  <a:schemeClr val="tx1"/>
                </a:solidFill>
                <a:effectLst/>
                <a:latin typeface="+mn-lt"/>
                <a:ea typeface="+mn-ea"/>
                <a:cs typeface="+mn-cs"/>
              </a:rPr>
              <a:t>sa musique, ses danses, ses instruments et chants traditionnels (gong, xylophone en bambou, cithare …)</a:t>
            </a: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12</a:t>
            </a:fld>
            <a:endParaRPr lang="fr-FR"/>
          </a:p>
        </p:txBody>
      </p:sp>
    </p:spTree>
    <p:extLst>
      <p:ext uri="{BB962C8B-B14F-4D97-AF65-F5344CB8AC3E}">
        <p14:creationId xmlns:p14="http://schemas.microsoft.com/office/powerpoint/2010/main" val="361487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FF0000"/>
                </a:solidFill>
              </a:rPr>
              <a:t>#SENSIBLISER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Visionnage du film de Prin  </a:t>
            </a:r>
            <a:r>
              <a:rPr lang="fr-FR" b="0" dirty="0"/>
              <a:t>(</a:t>
            </a:r>
            <a:r>
              <a:rPr lang="fr-FR" sz="1200" dirty="0">
                <a:effectLst/>
                <a:latin typeface="Verdana" panose="020B0604030504040204" pitchFamily="34" charset="0"/>
                <a:ea typeface="NSimSun" panose="02010609030101010101" pitchFamily="49" charset="-122"/>
                <a:cs typeface="Arial" panose="020B0604020202020204" pitchFamily="34" charset="0"/>
              </a:rPr>
              <a:t>lire les sous—titres pour les plus petits</a:t>
            </a:r>
            <a:endParaRPr lang="fr-FR" b="1" dirty="0"/>
          </a:p>
          <a:p>
            <a:endParaRPr lang="fr-FR" baseline="0"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13</a:t>
            </a:fld>
            <a:endParaRPr lang="fr-FR"/>
          </a:p>
        </p:txBody>
      </p:sp>
    </p:spTree>
    <p:extLst>
      <p:ext uri="{BB962C8B-B14F-4D97-AF65-F5344CB8AC3E}">
        <p14:creationId xmlns:p14="http://schemas.microsoft.com/office/powerpoint/2010/main" val="376801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#IMPLIQUER (optionnel)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dirty="0"/>
              <a:t>Faire le lien avec les témoignages de Prin ou Boula , des enfants qui expriment leur reconnaissance.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Réalisation collective du « Mur de la Gratitude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Proposition d’activité pédagogique à remettre à l’enseignant ou vous-même pouvez l’animer avec la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50" dirty="0">
                <a:effectLst/>
                <a:latin typeface="Verdana" panose="020B0604030504040204" pitchFamily="34" charset="0"/>
                <a:ea typeface="NSimSun" panose="02010609030101010101" pitchFamily="49" charset="-122"/>
                <a:cs typeface="Arial" panose="020B0604020202020204" pitchFamily="34" charset="0"/>
              </a:rPr>
              <a:t>L’intervenant propose aux enfants de faire cette animation sur la gratitude (étayage par des images et des exemples) pour exprimer leur reconnaissance (école, famille, amis, pays...), les amis de l’école, les professeurs, toute les personnes qu’il peut rencontrer et qui sont bienveillants, comme un cadeau.</a:t>
            </a:r>
            <a:endParaRPr lang="fr-FR" sz="1800" kern="150" dirty="0">
              <a:effectLst/>
              <a:latin typeface="Liberation Serif"/>
              <a:ea typeface="NSimSun" panose="02010609030101010101" pitchFamily="49" charset="-122"/>
              <a:cs typeface="Arial" panose="020B0604020202020204" pitchFamily="34" charset="0"/>
            </a:endParaRPr>
          </a:p>
          <a:p>
            <a:r>
              <a:rPr lang="fr-FR" sz="1800" kern="150" dirty="0">
                <a:effectLst/>
                <a:latin typeface="Verdana" panose="020B0604030504040204" pitchFamily="34" charset="0"/>
                <a:ea typeface="NSimSun" panose="02010609030101010101" pitchFamily="49" charset="-122"/>
                <a:cs typeface="Arial" panose="020B0604020202020204" pitchFamily="34" charset="0"/>
              </a:rPr>
              <a:t>En France : l’accès à la culture, les soins, l’école gratuite.</a:t>
            </a:r>
            <a:endParaRPr lang="fr-FR" sz="1800" kern="150" dirty="0">
              <a:effectLst/>
              <a:latin typeface="Liberation Serif"/>
              <a:ea typeface="NSimSun" panose="0201060903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50" dirty="0">
                <a:effectLst/>
                <a:latin typeface="Verdana" panose="020B0604030504040204" pitchFamily="34" charset="0"/>
                <a:ea typeface="NSimSun" panose="02010609030101010101" pitchFamily="49" charset="-122"/>
                <a:cs typeface="Arial" panose="020B0604020202020204" pitchFamily="34" charset="0"/>
              </a:rPr>
              <a:t>Temps individuel :</a:t>
            </a:r>
            <a:r>
              <a:rPr lang="fr-FR" sz="1800" kern="150" dirty="0">
                <a:effectLst/>
                <a:latin typeface="Verdana" panose="020B0604030504040204" pitchFamily="34" charset="0"/>
                <a:ea typeface="NSimSun" panose="02010609030101010101" pitchFamily="49" charset="-122"/>
                <a:cs typeface="Arial" panose="020B0604020202020204" pitchFamily="34" charset="0"/>
              </a:rPr>
              <a:t> chacun prendra un petit temps individuel pour rédiger une gratitude personnelle sur un petit bout de papier, il pourra la coller sur l’affiche apportée par l’intervenant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50" dirty="0">
              <a:effectLst/>
              <a:latin typeface="Verdana" panose="020B0604030504040204" pitchFamily="34" charset="0"/>
              <a:ea typeface="NSimSun" panose="02010609030101010101" pitchFamily="49" charset="-122"/>
              <a:cs typeface="Arial" panose="020B0604020202020204" pitchFamily="34" charset="0"/>
            </a:endParaRPr>
          </a:p>
          <a:p>
            <a:pPr>
              <a:lnSpc>
                <a:spcPct val="107000"/>
              </a:lnSpc>
              <a:spcAft>
                <a:spcPts val="800"/>
              </a:spcAft>
            </a:pPr>
            <a:r>
              <a:rPr lang="fr-FR" sz="18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Positionnez l’affiche « mur de la gratitude » au tableau ou sur un mur de la classe. Disposez les cartes face à vous ou projetez la diapositive avec les images (étayage par des images et des exemples en fonction des réponses fournies).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2 alternatives sont proposées aux élèves pour cet atelier : collectif ou individuel. </a:t>
            </a: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 première question a posé aux élèves : Est-ce que l’un d’entre vous peut me dire ce qu’est la gratitude </a:t>
            </a:r>
            <a:r>
              <a:rPr lang="fr-F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C’est tout simplement dire </a:t>
            </a:r>
            <a:r>
              <a:rPr lang="fr-FR"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merci je suis très content et reconnaissant à untel … une autre personne</a:t>
            </a: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50" dirty="0">
                <a:effectLst/>
                <a:latin typeface="Verdana" panose="020B0604030504040204" pitchFamily="34" charset="0"/>
                <a:ea typeface="NSimSun" panose="02010609030101010101" pitchFamily="49" charset="-122"/>
                <a:cs typeface="Arial" panose="020B0604020202020204" pitchFamily="34" charset="0"/>
              </a:rPr>
              <a:t>L’intervenant sortira les cartes sur lesquelles sont écrites les mots-clés pour accompagner les élèves s’ils ne sont pas inspirés ou pour compléter: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50" dirty="0">
                <a:effectLst/>
                <a:latin typeface="Verdana" panose="020B0604030504040204" pitchFamily="34" charset="0"/>
                <a:ea typeface="NSimSun" panose="02010609030101010101" pitchFamily="49" charset="-122"/>
                <a:cs typeface="Arial" panose="020B0604020202020204" pitchFamily="34" charset="0"/>
              </a:rPr>
              <a:t>être en bonne santé, apprendre à lire, écrire, compter, jouer, faire du vélo, être aimé par ma famille, grandir grâce à mon instituteur, me faire soigner par un docteur, aller à l’école chaque jour, manger ce que je préfère etc…</a:t>
            </a:r>
            <a:endParaRPr lang="fr-FR" sz="1800" kern="150" dirty="0">
              <a:effectLst/>
              <a:latin typeface="Liberation Serif"/>
              <a:ea typeface="NSimSun" panose="02010609030101010101" pitchFamily="49" charset="-122"/>
              <a:cs typeface="Arial" panose="020B0604020202020204" pitchFamily="34" charset="0"/>
            </a:endParaRPr>
          </a:p>
          <a:p>
            <a:endParaRPr lang="fr-FR" dirty="0"/>
          </a:p>
          <a:p>
            <a:r>
              <a:rPr lang="fr-FR" dirty="0"/>
              <a:t>Les élèves peuvent aussi choisir une image qui correspond à ce qu’ils veulent exprimer.</a:t>
            </a:r>
          </a:p>
        </p:txBody>
      </p:sp>
      <p:sp>
        <p:nvSpPr>
          <p:cNvPr id="4" name="Slide Number Placeholder 3"/>
          <p:cNvSpPr>
            <a:spLocks noGrp="1"/>
          </p:cNvSpPr>
          <p:nvPr>
            <p:ph type="sldNum" sz="quarter" idx="5"/>
          </p:nvPr>
        </p:nvSpPr>
        <p:spPr/>
        <p:txBody>
          <a:bodyPr/>
          <a:lstStyle/>
          <a:p>
            <a:fld id="{8B296F9C-75D2-4283-9EB7-7372B6EC5E83}" type="slidenum">
              <a:rPr lang="fr-FR" smtClean="0"/>
              <a:pPr/>
              <a:t>14</a:t>
            </a:fld>
            <a:endParaRPr lang="fr-FR"/>
          </a:p>
        </p:txBody>
      </p:sp>
    </p:spTree>
    <p:extLst>
      <p:ext uri="{BB962C8B-B14F-4D97-AF65-F5344CB8AC3E}">
        <p14:creationId xmlns:p14="http://schemas.microsoft.com/office/powerpoint/2010/main" val="1252691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50" dirty="0">
                <a:effectLst/>
                <a:latin typeface="Verdana" panose="020B0604030504040204" pitchFamily="34" charset="0"/>
                <a:ea typeface="NSimSun" panose="02010609030101010101" pitchFamily="49" charset="-122"/>
                <a:cs typeface="Arial" panose="020B0604020202020204" pitchFamily="34" charset="0"/>
              </a:rPr>
              <a:t>En projetant la diapositive , tous les élèves peuvent visualiser </a:t>
            </a:r>
            <a:endParaRPr lang="fr-FR" dirty="0"/>
          </a:p>
          <a:p>
            <a:r>
              <a:rPr lang="fr-FR" dirty="0"/>
              <a:t>Les élèves peuvent aussi choisir une image ou plusieurs qui correspondent à ce qu’ils veulent exprimer. </a:t>
            </a:r>
          </a:p>
          <a:p>
            <a:r>
              <a:rPr lang="fr-FR" dirty="0"/>
              <a:t>Cet atelier doit leur permettre de </a:t>
            </a:r>
            <a:r>
              <a:rPr lang="fr-FR" dirty="0" err="1"/>
              <a:t>developper</a:t>
            </a:r>
            <a:r>
              <a:rPr lang="fr-FR" dirty="0"/>
              <a:t> un temps libre d’expression ,les laisser parler le plus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50" dirty="0">
              <a:effectLst/>
              <a:latin typeface="Verdana" panose="020B0604030504040204" pitchFamily="34" charset="0"/>
              <a:ea typeface="NSimSun" panose="0201060903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50" dirty="0">
                <a:effectLst/>
                <a:latin typeface="Verdana" panose="020B0604030504040204" pitchFamily="34" charset="0"/>
                <a:ea typeface="NSimSun" panose="02010609030101010101" pitchFamily="49" charset="-122"/>
                <a:cs typeface="Arial" panose="020B0604020202020204" pitchFamily="34" charset="0"/>
              </a:rPr>
              <a:t>L’intervenant peut s’aider les cartes sur lesquelles sont écrites les mots-clés pour accompagner les élèves s’ils ne sont pas inspirés ou pour compléter: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50" dirty="0">
                <a:effectLst/>
                <a:latin typeface="Verdana" panose="020B0604030504040204" pitchFamily="34" charset="0"/>
                <a:ea typeface="NSimSun" panose="02010609030101010101" pitchFamily="49" charset="-122"/>
                <a:cs typeface="Arial" panose="020B0604020202020204" pitchFamily="34" charset="0"/>
              </a:rPr>
              <a:t>être en bonne santé, apprendre à lire, écrire, compter, jouer, faire du vélo, être aimé par ma famille, grandir grâce à mon instituteur, me faire soigner par un docteur, aller à l’école chaque jour, manger ce que je préfère etc…</a:t>
            </a:r>
            <a:endParaRPr lang="fr-FR" sz="1200" kern="150" dirty="0">
              <a:effectLst/>
              <a:latin typeface="Liberation Serif"/>
              <a:ea typeface="NSimSun" panose="02010609030101010101" pitchFamily="49" charset="-122"/>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15</a:t>
            </a:fld>
            <a:endParaRPr lang="fr-FR"/>
          </a:p>
        </p:txBody>
      </p:sp>
    </p:spTree>
    <p:extLst>
      <p:ext uri="{BB962C8B-B14F-4D97-AF65-F5344CB8AC3E}">
        <p14:creationId xmlns:p14="http://schemas.microsoft.com/office/powerpoint/2010/main" val="84479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#IMPLIQUER</a:t>
            </a:r>
          </a:p>
          <a:p>
            <a:r>
              <a:rPr lang="fr-FR" b="1" dirty="0"/>
              <a:t>Conclusion sur « L’école est une chance » </a:t>
            </a:r>
          </a:p>
          <a:p>
            <a:r>
              <a:rPr lang="fr-FR" sz="1200" kern="1200" dirty="0">
                <a:solidFill>
                  <a:schemeClr val="tx1"/>
                </a:solidFill>
                <a:effectLst/>
                <a:latin typeface="+mn-lt"/>
                <a:ea typeface="+mn-ea"/>
                <a:cs typeface="+mn-cs"/>
              </a:rPr>
              <a:t>Différences France/Asie sont surtout matérielles, finalement le fond est très semblable, les jeunes cherchent à Grandir le mieux possible. Nous avons de la chance en France, d’aller à école et de vivre dans un bel environnement. On dit souvent que l’Asie est le pays du sourire ! Vous avez pu voir comme c’est vrai à travers ces témoignages que même si leurs vies sont difficiles, ces enfants profitent de l’instant présent. </a:t>
            </a:r>
          </a:p>
          <a:p>
            <a:r>
              <a:rPr lang="fr-FR" sz="1200" kern="1200" dirty="0">
                <a:solidFill>
                  <a:schemeClr val="tx1"/>
                </a:solidFill>
                <a:effectLst/>
                <a:latin typeface="+mn-lt"/>
                <a:ea typeface="+mn-ea"/>
                <a:cs typeface="+mn-cs"/>
              </a:rPr>
              <a:t>Ces histoires peuvent nous aider à :</a:t>
            </a:r>
          </a:p>
          <a:p>
            <a:pPr lvl="0"/>
            <a:r>
              <a:rPr lang="fr-FR" sz="1200" kern="1200" dirty="0">
                <a:solidFill>
                  <a:schemeClr val="tx1"/>
                </a:solidFill>
                <a:effectLst/>
                <a:latin typeface="+mn-lt"/>
                <a:ea typeface="+mn-ea"/>
                <a:cs typeface="+mn-cs"/>
              </a:rPr>
              <a:t>à relativiser par rapport à nous, </a:t>
            </a:r>
          </a:p>
          <a:p>
            <a:pPr lvl="0"/>
            <a:r>
              <a:rPr lang="fr-FR" sz="1200" b="0" kern="1200" dirty="0">
                <a:solidFill>
                  <a:schemeClr val="tx1"/>
                </a:solidFill>
                <a:effectLst/>
                <a:latin typeface="+mn-lt"/>
                <a:ea typeface="+mn-ea"/>
                <a:cs typeface="+mn-cs"/>
              </a:rPr>
              <a:t>à profiter de la vie et de tous les moments du quotidien qu’on prend trop facilement pour acquis</a:t>
            </a:r>
          </a:p>
          <a:p>
            <a:pPr marL="342900" lvl="0" indent="-342900">
              <a:lnSpc>
                <a:spcPct val="105000"/>
              </a:lnSpc>
              <a:buFont typeface="Calibri" panose="020F0502020204030204" pitchFamily="34" charset="0"/>
              <a:buChar char="-"/>
            </a:pPr>
            <a:endParaRPr lang="fr-FR" sz="1800" b="0" i="1" dirty="0">
              <a:effectLst/>
              <a:latin typeface="Calibri" panose="020F0502020204030204" pitchFamily="34" charset="0"/>
              <a:ea typeface="Times New Roman" panose="02020603050405020304" pitchFamily="18" charset="0"/>
            </a:endParaRPr>
          </a:p>
          <a:p>
            <a:pPr marL="342900" lvl="0" indent="-342900">
              <a:lnSpc>
                <a:spcPct val="105000"/>
              </a:lnSpc>
              <a:buFont typeface="Calibri" panose="020F0502020204030204" pitchFamily="34" charset="0"/>
              <a:buChar char="-"/>
            </a:pPr>
            <a:endParaRPr lang="fr-FR" sz="1800" b="0" i="1" dirty="0">
              <a:effectLst/>
              <a:latin typeface="Calibri" panose="020F0502020204030204" pitchFamily="34" charset="0"/>
              <a:ea typeface="Times New Roman" panose="02020603050405020304" pitchFamily="18" charset="0"/>
            </a:endParaRPr>
          </a:p>
          <a:p>
            <a:pPr marL="0" lvl="0" indent="0">
              <a:lnSpc>
                <a:spcPct val="105000"/>
              </a:lnSpc>
              <a:buFont typeface="Calibri" panose="020F0502020204030204" pitchFamily="34" charset="0"/>
              <a:buNone/>
            </a:pPr>
            <a:r>
              <a:rPr lang="fr-FR" sz="1800" b="0" i="0" dirty="0">
                <a:effectLst/>
                <a:latin typeface="Calibri" panose="020F0502020204030204" pitchFamily="34" charset="0"/>
                <a:ea typeface="Times New Roman" panose="02020603050405020304" pitchFamily="18" charset="0"/>
              </a:rPr>
              <a:t>Pour finir on peut dire que:</a:t>
            </a:r>
          </a:p>
          <a:p>
            <a:pPr marL="342900" lvl="0" indent="-342900">
              <a:lnSpc>
                <a:spcPct val="105000"/>
              </a:lnSpc>
              <a:buFont typeface="Calibri" panose="020F0502020204030204" pitchFamily="34" charset="0"/>
              <a:buChar char="-"/>
            </a:pPr>
            <a:r>
              <a:rPr lang="fr-FR" sz="1800" b="0" i="1" dirty="0">
                <a:effectLst/>
                <a:latin typeface="Calibri" panose="020F0502020204030204" pitchFamily="34" charset="0"/>
                <a:ea typeface="Times New Roman" panose="02020603050405020304" pitchFamily="18" charset="0"/>
              </a:rPr>
              <a:t>Aller à l’école est un élément majeur à leur réussite</a:t>
            </a:r>
            <a:endParaRPr lang="fr-FR" sz="1800" b="0" dirty="0">
              <a:effectLst/>
              <a:latin typeface="Calibri" panose="020F0502020204030204" pitchFamily="34" charset="0"/>
              <a:ea typeface="Times New Roman" panose="02020603050405020304" pitchFamily="18" charset="0"/>
            </a:endParaRPr>
          </a:p>
          <a:p>
            <a:pPr marL="342900" lvl="0" indent="-342900">
              <a:lnSpc>
                <a:spcPct val="105000"/>
              </a:lnSpc>
              <a:buFont typeface="Calibri" panose="020F0502020204030204" pitchFamily="34" charset="0"/>
              <a:buChar char="-"/>
            </a:pPr>
            <a:r>
              <a:rPr lang="fr-FR" sz="1800" b="0" i="1" dirty="0">
                <a:effectLst/>
                <a:latin typeface="Calibri" panose="020F0502020204030204" pitchFamily="34" charset="0"/>
                <a:ea typeface="Times New Roman" panose="02020603050405020304" pitchFamily="18" charset="0"/>
              </a:rPr>
              <a:t>Permet de réaliser mes rêves</a:t>
            </a:r>
            <a:endParaRPr lang="fr-FR" sz="1800" b="0" dirty="0">
              <a:effectLst/>
              <a:latin typeface="Calibri" panose="020F0502020204030204" pitchFamily="34" charset="0"/>
              <a:ea typeface="Times New Roman" panose="02020603050405020304" pitchFamily="18" charset="0"/>
            </a:endParaRPr>
          </a:p>
          <a:p>
            <a:pPr marL="342900" lvl="0" indent="-342900">
              <a:lnSpc>
                <a:spcPct val="105000"/>
              </a:lnSpc>
              <a:buFont typeface="Calibri" panose="020F0502020204030204" pitchFamily="34" charset="0"/>
              <a:buChar char="-"/>
            </a:pPr>
            <a:r>
              <a:rPr lang="fr-FR" sz="1800" b="0" i="1" dirty="0">
                <a:effectLst/>
                <a:latin typeface="Calibri" panose="020F0502020204030204" pitchFamily="34" charset="0"/>
                <a:ea typeface="Times New Roman" panose="02020603050405020304" pitchFamily="18" charset="0"/>
              </a:rPr>
              <a:t>Rien n’est impossible si j’étudie</a:t>
            </a:r>
            <a:endParaRPr lang="fr-FR" sz="1800" b="0" dirty="0">
              <a:effectLst/>
              <a:latin typeface="Calibri" panose="020F0502020204030204" pitchFamily="34" charset="0"/>
              <a:ea typeface="Times New Roman" panose="02020603050405020304" pitchFamily="18" charset="0"/>
            </a:endParaRPr>
          </a:p>
          <a:p>
            <a:pPr marL="342900" lvl="0" indent="-342900">
              <a:lnSpc>
                <a:spcPct val="105000"/>
              </a:lnSpc>
              <a:spcAft>
                <a:spcPts val="800"/>
              </a:spcAft>
              <a:buFont typeface="Calibri" panose="020F0502020204030204" pitchFamily="34" charset="0"/>
              <a:buChar char="-"/>
            </a:pPr>
            <a:r>
              <a:rPr lang="fr-FR" sz="1800" b="0" i="1" dirty="0">
                <a:effectLst/>
                <a:latin typeface="Calibri" panose="020F0502020204030204" pitchFamily="34" charset="0"/>
                <a:ea typeface="Times New Roman" panose="02020603050405020304" pitchFamily="18" charset="0"/>
              </a:rPr>
              <a:t>La vie est une question de détermination et de persévérance </a:t>
            </a:r>
            <a:endParaRPr lang="fr-FR" sz="1800" b="0" dirty="0">
              <a:effectLst/>
              <a:latin typeface="Calibri" panose="020F0502020204030204" pitchFamily="34" charset="0"/>
              <a:ea typeface="Times New Roman" panose="02020603050405020304" pitchFamily="18" charset="0"/>
            </a:endParaRPr>
          </a:p>
          <a:p>
            <a:pPr lvl="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16</a:t>
            </a:fld>
            <a:endParaRPr lang="fr-FR"/>
          </a:p>
        </p:txBody>
      </p:sp>
    </p:spTree>
    <p:extLst>
      <p:ext uri="{BB962C8B-B14F-4D97-AF65-F5344CB8AC3E}">
        <p14:creationId xmlns:p14="http://schemas.microsoft.com/office/powerpoint/2010/main" val="204778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#ENGAGER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Comment aider ceux qui n’ont pas la chance d’aller à l’école?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Réfléchir à un engagement collectif ou individuel</a:t>
            </a:r>
            <a:endParaRPr lang="fr-FR" dirty="0"/>
          </a:p>
          <a:p>
            <a:endParaRPr lang="fr-FR" dirty="0"/>
          </a:p>
        </p:txBody>
      </p:sp>
      <p:sp>
        <p:nvSpPr>
          <p:cNvPr id="4" name="Slide Number Placeholder 3"/>
          <p:cNvSpPr>
            <a:spLocks noGrp="1"/>
          </p:cNvSpPr>
          <p:nvPr>
            <p:ph type="sldNum" sz="quarter" idx="5"/>
          </p:nvPr>
        </p:nvSpPr>
        <p:spPr/>
        <p:txBody>
          <a:bodyPr/>
          <a:lstStyle/>
          <a:p>
            <a:fld id="{8B296F9C-75D2-4283-9EB7-7372B6EC5E83}" type="slidenum">
              <a:rPr lang="fr-FR" smtClean="0"/>
              <a:pPr/>
              <a:t>17</a:t>
            </a:fld>
            <a:endParaRPr lang="fr-FR"/>
          </a:p>
        </p:txBody>
      </p:sp>
    </p:spTree>
    <p:extLst>
      <p:ext uri="{BB962C8B-B14F-4D97-AF65-F5344CB8AC3E}">
        <p14:creationId xmlns:p14="http://schemas.microsoft.com/office/powerpoint/2010/main" val="1490253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plupart des écoles sont publiques en Asie, mais le parrainage sert à payer toutes les dépenses autour de l’éducation :</a:t>
            </a:r>
          </a:p>
          <a:p>
            <a:pPr lvl="0"/>
            <a:r>
              <a:rPr lang="fr-FR" sz="1200" kern="1200" dirty="0">
                <a:solidFill>
                  <a:schemeClr val="tx1"/>
                </a:solidFill>
                <a:effectLst/>
                <a:latin typeface="+mn-lt"/>
                <a:ea typeface="+mn-ea"/>
                <a:cs typeface="+mn-cs"/>
              </a:rPr>
              <a:t>- L’uniforme quasiment toujours de rigueur en Asie</a:t>
            </a:r>
          </a:p>
          <a:p>
            <a:pPr lvl="0"/>
            <a:r>
              <a:rPr lang="fr-FR" sz="1200" kern="1200" dirty="0">
                <a:solidFill>
                  <a:schemeClr val="tx1"/>
                </a:solidFill>
                <a:effectLst/>
                <a:latin typeface="+mn-lt"/>
                <a:ea typeface="+mn-ea"/>
                <a:cs typeface="+mn-cs"/>
              </a:rPr>
              <a:t>- Les transports jusqu’à l’école (généralement en vélo, en bus ou en moto)</a:t>
            </a:r>
          </a:p>
          <a:p>
            <a:pPr lvl="0"/>
            <a:r>
              <a:rPr lang="fr-FR" sz="1200" kern="1200" dirty="0">
                <a:solidFill>
                  <a:schemeClr val="tx1"/>
                </a:solidFill>
                <a:effectLst/>
                <a:latin typeface="+mn-lt"/>
                <a:ea typeface="+mn-ea"/>
                <a:cs typeface="+mn-cs"/>
              </a:rPr>
              <a:t>- Les repas à la cantine et/ou à la maison</a:t>
            </a:r>
          </a:p>
          <a:p>
            <a:pPr lvl="0"/>
            <a:r>
              <a:rPr lang="fr-FR" sz="1200" kern="1200" dirty="0">
                <a:solidFill>
                  <a:schemeClr val="tx1"/>
                </a:solidFill>
                <a:effectLst/>
                <a:latin typeface="+mn-lt"/>
                <a:ea typeface="+mn-ea"/>
                <a:cs typeface="+mn-cs"/>
              </a:rPr>
              <a:t>- Les fournitures scolaires (cartable, stylos, cahiers …)</a:t>
            </a:r>
          </a:p>
          <a:p>
            <a:pPr lvl="0"/>
            <a:r>
              <a:rPr lang="fr-FR" sz="1200" kern="1200" dirty="0">
                <a:solidFill>
                  <a:schemeClr val="tx1"/>
                </a:solidFill>
                <a:effectLst/>
                <a:latin typeface="+mn-lt"/>
                <a:ea typeface="+mn-ea"/>
                <a:cs typeface="+mn-cs"/>
              </a:rPr>
              <a:t>- Les cours supplémentaires, pour les pays comme le Cambodge où les professeurs sont corrompus car sous-payés par l’état et ne donnent pas l’intégralité du programme pendant les cours pour que les élèves prennent des cours supplémentaires payant où ils auront accès au reste du programme pour pouvoir réussir leurs examens (comme on l’explique dans la vidéo).</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vous donner un ordre d’idée, un jeune du centre de </a:t>
            </a:r>
            <a:r>
              <a:rPr lang="fr-FR" sz="1200" kern="1200" dirty="0" err="1">
                <a:solidFill>
                  <a:schemeClr val="tx1"/>
                </a:solidFill>
                <a:effectLst/>
                <a:latin typeface="+mn-lt"/>
                <a:ea typeface="+mn-ea"/>
                <a:cs typeface="+mn-cs"/>
              </a:rPr>
              <a:t>Sisophon</a:t>
            </a:r>
            <a:r>
              <a:rPr lang="fr-FR" sz="1200" kern="1200" dirty="0">
                <a:solidFill>
                  <a:schemeClr val="tx1"/>
                </a:solidFill>
                <a:effectLst/>
                <a:latin typeface="+mn-lt"/>
                <a:ea typeface="+mn-ea"/>
                <a:cs typeface="+mn-cs"/>
              </a:rPr>
              <a:t> mange 13 kilos de riz par mois (au Cambodge, on mange du riz matin, midi et soir), ce qui correspond seulement à 6€50 ! Donc vous pouvez faire le calcul du nombre de mois de riz et pour combien d’enfants vous avez réussis à collecter avec vos dons !</a:t>
            </a:r>
          </a:p>
          <a:p>
            <a:pPr lvl="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296F9C-75D2-4283-9EB7-7372B6EC5E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465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#ENGAGER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Comment aider ceux qui n’ont pas la chance d’aller d’étudier ?</a:t>
            </a:r>
          </a:p>
          <a:p>
            <a:r>
              <a:rPr lang="fr-FR" dirty="0"/>
              <a:t>Si les jeunes veulent s’engager pour Enfants du Mékong, ils peuvent le faire au profit du centre de </a:t>
            </a:r>
            <a:r>
              <a:rPr lang="fr-FR" dirty="0" err="1"/>
              <a:t>Sisophon</a:t>
            </a:r>
            <a:r>
              <a:rPr lang="fr-FR" dirty="0"/>
              <a:t>:</a:t>
            </a:r>
          </a:p>
          <a:p>
            <a:r>
              <a:rPr lang="fr-FR" dirty="0"/>
              <a:t>https://www.youtube.com/watch?v=Db3-k2ptIGw</a:t>
            </a:r>
          </a:p>
          <a:p>
            <a:endParaRPr lang="fr-FR" dirty="0"/>
          </a:p>
          <a:p>
            <a:endParaRPr lang="fr-FR" dirty="0"/>
          </a:p>
          <a:p>
            <a:pPr algn="l" fontAlgn="base"/>
            <a:r>
              <a:rPr lang="fr-FR" b="0" i="0" dirty="0">
                <a:solidFill>
                  <a:srgbClr val="2F4250"/>
                </a:solidFill>
                <a:effectLst/>
                <a:latin typeface="Regular"/>
              </a:rPr>
              <a:t>Enfants du Mékong propose une réponse à un manque d’infrastructures et de compétences liées à l’éducation en offrant à 2983 jeunes (chiffre 2016) issus de familles pauvres de meilleures conditions d’étude, par le biais du parrainage scolaire et de cours complémentaires gratuits. Certains de ces enfants vivent dans leur famille ; d’autres rejoignent les foyers Enfants du Mékong.</a:t>
            </a:r>
          </a:p>
          <a:p>
            <a:pPr algn="l" fontAlgn="base"/>
            <a:br>
              <a:rPr lang="fr-FR" b="0" i="0" dirty="0">
                <a:solidFill>
                  <a:srgbClr val="2F4250"/>
                </a:solidFill>
                <a:effectLst/>
                <a:latin typeface="Regular"/>
              </a:rPr>
            </a:br>
            <a:r>
              <a:rPr lang="fr-FR" b="0" i="0" dirty="0">
                <a:solidFill>
                  <a:srgbClr val="2F4250"/>
                </a:solidFill>
                <a:effectLst/>
                <a:latin typeface="Regular"/>
              </a:rPr>
              <a:t>Ainsi soutenus, ils peuvent se concentrer sur leurs études, avec de beaux résultats : en 2016, </a:t>
            </a:r>
            <a:r>
              <a:rPr lang="fr-FR" b="0" i="0" dirty="0">
                <a:solidFill>
                  <a:srgbClr val="2F4250"/>
                </a:solidFill>
                <a:effectLst/>
                <a:latin typeface="Bold"/>
              </a:rPr>
              <a:t>96% des filleuls de nos centres ont obtenu le baccalauréat</a:t>
            </a:r>
            <a:r>
              <a:rPr lang="fr-FR" b="0" i="0" dirty="0">
                <a:solidFill>
                  <a:srgbClr val="2F4250"/>
                </a:solidFill>
                <a:effectLst/>
                <a:latin typeface="Regular"/>
              </a:rPr>
              <a:t> (contre 54% au Cambodge).</a:t>
            </a:r>
          </a:p>
          <a:p>
            <a:pPr algn="l" fontAlgn="base"/>
            <a:endParaRPr lang="fr-FR" b="0" i="0" dirty="0">
              <a:solidFill>
                <a:srgbClr val="2F4250"/>
              </a:solidFill>
              <a:effectLst/>
              <a:latin typeface="Regular"/>
            </a:endParaRPr>
          </a:p>
          <a:p>
            <a:pPr algn="l" fontAlgn="base"/>
            <a:r>
              <a:rPr lang="fr-FR" b="0" i="0" dirty="0">
                <a:solidFill>
                  <a:srgbClr val="2F4250"/>
                </a:solidFill>
                <a:effectLst/>
                <a:latin typeface="Regular"/>
              </a:rPr>
              <a:t>Le centre Enfants du Mékong de </a:t>
            </a:r>
            <a:r>
              <a:rPr lang="fr-FR" b="0" i="0" dirty="0" err="1">
                <a:solidFill>
                  <a:srgbClr val="2F4250"/>
                </a:solidFill>
                <a:effectLst/>
                <a:latin typeface="Regular"/>
              </a:rPr>
              <a:t>Sisophon</a:t>
            </a:r>
            <a:r>
              <a:rPr lang="fr-FR" b="0" i="0" dirty="0">
                <a:solidFill>
                  <a:srgbClr val="2F4250"/>
                </a:solidFill>
                <a:effectLst/>
                <a:latin typeface="Regular"/>
              </a:rPr>
              <a:t> répond à deux besoins prioritaires :</a:t>
            </a:r>
          </a:p>
          <a:p>
            <a:pPr algn="l" fontAlgn="base">
              <a:buFont typeface="Arial" panose="020B0604020202020204" pitchFamily="34" charset="0"/>
              <a:buChar char="•"/>
            </a:pPr>
            <a:r>
              <a:rPr lang="fr-FR" b="0" i="0" dirty="0">
                <a:solidFill>
                  <a:srgbClr val="2F4250"/>
                </a:solidFill>
                <a:effectLst/>
                <a:latin typeface="Regular"/>
              </a:rPr>
              <a:t>Dispenser des cours gratuits aux élèves les plus pauvres de la région.</a:t>
            </a:r>
          </a:p>
          <a:p>
            <a:pPr algn="l" fontAlgn="base">
              <a:buFont typeface="Arial" panose="020B0604020202020204" pitchFamily="34" charset="0"/>
              <a:buChar char="•"/>
            </a:pPr>
            <a:r>
              <a:rPr lang="fr-FR" b="0" i="0" dirty="0">
                <a:solidFill>
                  <a:srgbClr val="2F4250"/>
                </a:solidFill>
                <a:effectLst/>
                <a:latin typeface="Regular"/>
              </a:rPr>
              <a:t>Proposer un accueil en foyers, pour les enfants pauvres des villages isolés du </a:t>
            </a:r>
            <a:r>
              <a:rPr lang="fr-FR" b="0" i="0" dirty="0" err="1">
                <a:solidFill>
                  <a:srgbClr val="2F4250"/>
                </a:solidFill>
                <a:effectLst/>
                <a:latin typeface="Regular"/>
              </a:rPr>
              <a:t>Bantaey</a:t>
            </a:r>
            <a:r>
              <a:rPr lang="fr-FR" b="0" i="0" dirty="0">
                <a:solidFill>
                  <a:srgbClr val="2F4250"/>
                </a:solidFill>
                <a:effectLst/>
                <a:latin typeface="Regular"/>
              </a:rPr>
              <a:t> </a:t>
            </a:r>
            <a:r>
              <a:rPr lang="fr-FR" b="0" i="0" dirty="0" err="1">
                <a:solidFill>
                  <a:srgbClr val="2F4250"/>
                </a:solidFill>
                <a:effectLst/>
                <a:latin typeface="Regular"/>
              </a:rPr>
              <a:t>Meanchey</a:t>
            </a:r>
            <a:r>
              <a:rPr lang="fr-FR" b="0" i="0" dirty="0">
                <a:solidFill>
                  <a:srgbClr val="2F4250"/>
                </a:solidFill>
                <a:effectLst/>
                <a:latin typeface="Regular"/>
              </a:rPr>
              <a:t>. Nourris et logés à proximité de leur lieu d’étude, ces jeunes bénéficient d’une formation académique, mais également d’une formation humaine, à travers une charte pédagogique exigeante.</a:t>
            </a:r>
          </a:p>
          <a:p>
            <a:pPr algn="l" fontAlgn="base">
              <a:buFont typeface="Arial" panose="020B0604020202020204" pitchFamily="34" charset="0"/>
              <a:buChar char="•"/>
            </a:pPr>
            <a:endParaRPr lang="fr-FR" b="0" i="0" dirty="0">
              <a:solidFill>
                <a:srgbClr val="2F4250"/>
              </a:solidFill>
              <a:effectLst/>
              <a:latin typeface="Regular"/>
            </a:endParaRPr>
          </a:p>
          <a:p>
            <a:pPr algn="l" fontAlgn="base"/>
            <a:r>
              <a:rPr lang="fr-FR" b="0" i="0" dirty="0">
                <a:solidFill>
                  <a:srgbClr val="2F4250"/>
                </a:solidFill>
                <a:effectLst/>
                <a:latin typeface="Regular"/>
              </a:rPr>
              <a:t>Cette année, </a:t>
            </a:r>
            <a:r>
              <a:rPr lang="fr-FR" b="0" i="0" dirty="0">
                <a:solidFill>
                  <a:srgbClr val="2F4250"/>
                </a:solidFill>
                <a:effectLst/>
                <a:latin typeface="Bold"/>
              </a:rPr>
              <a:t>153 jeunes</a:t>
            </a:r>
            <a:r>
              <a:rPr lang="fr-FR" b="0" i="0" dirty="0">
                <a:solidFill>
                  <a:srgbClr val="2F4250"/>
                </a:solidFill>
                <a:effectLst/>
                <a:latin typeface="Regular"/>
              </a:rPr>
              <a:t> sont accueillis dans 7 foyers.</a:t>
            </a:r>
          </a:p>
          <a:p>
            <a:endParaRPr lang="fr-FR" dirty="0"/>
          </a:p>
        </p:txBody>
      </p:sp>
      <p:sp>
        <p:nvSpPr>
          <p:cNvPr id="4" name="Slide Number Placeholder 3"/>
          <p:cNvSpPr>
            <a:spLocks noGrp="1"/>
          </p:cNvSpPr>
          <p:nvPr>
            <p:ph type="sldNum" sz="quarter" idx="5"/>
          </p:nvPr>
        </p:nvSpPr>
        <p:spPr/>
        <p:txBody>
          <a:bodyPr/>
          <a:lstStyle/>
          <a:p>
            <a:fld id="{8B296F9C-75D2-4283-9EB7-7372B6EC5E83}" type="slidenum">
              <a:rPr lang="fr-FR" smtClean="0"/>
              <a:pPr/>
              <a:t>19</a:t>
            </a:fld>
            <a:endParaRPr lang="fr-FR"/>
          </a:p>
        </p:txBody>
      </p:sp>
    </p:spTree>
    <p:extLst>
      <p:ext uri="{BB962C8B-B14F-4D97-AF65-F5344CB8AC3E}">
        <p14:creationId xmlns:p14="http://schemas.microsoft.com/office/powerpoint/2010/main" val="153561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Ne pas oublier de demander un </a:t>
            </a:r>
            <a:r>
              <a:rPr lang="fr-FR" dirty="0" err="1"/>
              <a:t>feed</a:t>
            </a:r>
            <a:r>
              <a:rPr lang="fr-FR" dirty="0"/>
              <a:t> back prof et élèves</a:t>
            </a: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20</a:t>
            </a:fld>
            <a:endParaRPr lang="fr-FR"/>
          </a:p>
        </p:txBody>
      </p:sp>
    </p:spTree>
    <p:extLst>
      <p:ext uri="{BB962C8B-B14F-4D97-AF65-F5344CB8AC3E}">
        <p14:creationId xmlns:p14="http://schemas.microsoft.com/office/powerpoint/2010/main" val="219968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b="1" dirty="0"/>
              <a:t>#IMPLIQUER (optionnel)</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1" dirty="0"/>
              <a:t> L’éducation, un moyen pour accéder à mes rêves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0" dirty="0"/>
              <a:t>Poser la question aux élèves pourquoi ils aiment aller au collège et les amener petit à petit vers le rêve et comment les réaliser</a:t>
            </a:r>
          </a:p>
          <a:p>
            <a:pPr marL="457200" indent="-457200">
              <a:buFontTx/>
              <a:buChar char="-"/>
            </a:pPr>
            <a:r>
              <a:rPr lang="fr-FR" sz="1200" dirty="0">
                <a:solidFill>
                  <a:schemeClr val="tx1">
                    <a:lumMod val="65000"/>
                    <a:lumOff val="35000"/>
                  </a:schemeClr>
                </a:solidFill>
                <a:latin typeface="Barlow" panose="00000500000000000000" pitchFamily="2" charset="0"/>
              </a:rPr>
              <a:t>Apprendre </a:t>
            </a:r>
          </a:p>
          <a:p>
            <a:pPr marL="457200" indent="-457200">
              <a:buFontTx/>
              <a:buChar char="-"/>
            </a:pPr>
            <a:r>
              <a:rPr lang="fr-FR" sz="1200" dirty="0">
                <a:solidFill>
                  <a:schemeClr val="tx1">
                    <a:lumMod val="65000"/>
                    <a:lumOff val="35000"/>
                  </a:schemeClr>
                </a:solidFill>
                <a:latin typeface="Barlow" panose="00000500000000000000" pitchFamily="2" charset="0"/>
              </a:rPr>
              <a:t>Se faire des amis</a:t>
            </a:r>
          </a:p>
          <a:p>
            <a:pPr marL="457200" indent="-457200">
              <a:buFontTx/>
              <a:buChar char="-"/>
            </a:pPr>
            <a:r>
              <a:rPr lang="fr-FR" sz="1200" dirty="0">
                <a:solidFill>
                  <a:schemeClr val="tx1">
                    <a:lumMod val="65000"/>
                    <a:lumOff val="35000"/>
                  </a:schemeClr>
                </a:solidFill>
                <a:latin typeface="Barlow" panose="00000500000000000000" pitchFamily="2" charset="0"/>
              </a:rPr>
              <a:t>S ’amuser</a:t>
            </a:r>
          </a:p>
          <a:p>
            <a:pPr marL="457200" indent="-457200">
              <a:buFontTx/>
              <a:buChar char="-"/>
            </a:pPr>
            <a:r>
              <a:rPr lang="fr-FR" sz="1200" dirty="0">
                <a:solidFill>
                  <a:schemeClr val="tx1">
                    <a:lumMod val="65000"/>
                    <a:lumOff val="35000"/>
                  </a:schemeClr>
                </a:solidFill>
                <a:latin typeface="Barlow" panose="00000500000000000000" pitchFamily="2" charset="0"/>
              </a:rPr>
              <a:t>Se donner les moyens de réaliser ses rêves</a:t>
            </a: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2</a:t>
            </a:fld>
            <a:endParaRPr lang="fr-FR"/>
          </a:p>
        </p:txBody>
      </p:sp>
    </p:spTree>
    <p:extLst>
      <p:ext uri="{BB962C8B-B14F-4D97-AF65-F5344CB8AC3E}">
        <p14:creationId xmlns:p14="http://schemas.microsoft.com/office/powerpoint/2010/main" val="26077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55000" lnSpcReduction="20000"/>
          </a:bodyPr>
          <a:lstStyle/>
          <a:p>
            <a:r>
              <a:rPr lang="fr-FR" sz="1800" b="1" u="sng" dirty="0">
                <a:solidFill>
                  <a:srgbClr val="FF0000"/>
                </a:solidFill>
              </a:rPr>
              <a:t>#SENSIBLISER</a:t>
            </a:r>
          </a:p>
          <a:p>
            <a:pPr algn="l"/>
            <a:r>
              <a:rPr lang="fr-FR" sz="1800" b="1" i="0" u="none" strike="noStrike" baseline="0" dirty="0">
                <a:solidFill>
                  <a:srgbClr val="000000"/>
                </a:solidFill>
                <a:latin typeface="Verdana-Bold"/>
              </a:rPr>
              <a:t>Présentation d’Enfants du Mékong </a:t>
            </a:r>
          </a:p>
          <a:p>
            <a:pPr algn="l"/>
            <a:r>
              <a:rPr lang="fr-FR" sz="1800" b="0" i="0" u="none" strike="noStrike" baseline="0" dirty="0">
                <a:solidFill>
                  <a:srgbClr val="000000"/>
                </a:solidFill>
                <a:latin typeface="Verdana" panose="020B0604030504040204" pitchFamily="34" charset="0"/>
              </a:rPr>
              <a:t>Où est l’Asie, quelle est la mission de l’association, de quoi vient-on leur</a:t>
            </a:r>
          </a:p>
          <a:p>
            <a:pPr algn="l"/>
            <a:r>
              <a:rPr lang="fr-FR" sz="1800" b="0" i="0" u="none" strike="noStrike" baseline="0" dirty="0">
                <a:solidFill>
                  <a:srgbClr val="000000"/>
                </a:solidFill>
                <a:latin typeface="Verdana" panose="020B0604030504040204" pitchFamily="34" charset="0"/>
              </a:rPr>
              <a:t>parler particulièrement aujourd’hui ?</a:t>
            </a: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créée en 1958 par un dentiste, René </a:t>
            </a:r>
            <a:r>
              <a:rPr lang="fr-FR" sz="1800" dirty="0" err="1">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Péchard</a:t>
            </a: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au Laos. Au départ, il a vu 2 enfants pauvres devant son cabinet dentaire qui n’allaient pas à l’école, il les a aidés et tout est parti de là.</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Situer l’Asie sur la carte, Parler du décalage horaire, des saisons, 10000km, 7h de décalage, horaire, Il faut un peu plus de 10h d’avion pour y aller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Qu’est-ce que le Mékong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Un fleuve qui fait + de 3000km et qui passe par : Chine, Laos, Thaïlande, Cambodge, Vietnam et se jette dans la mer de Chine.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Parler des enfants qui ne vont pas à l’école pour aider leurs parents 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qui parraine depuis 1958  des enfants très pauvres dans six pays d’Asie du Sud Est (Philippines, Birmanie, Laos, Cambodge, Vietnam et Thaïlande) pour leur permettre de continuer à aller à l’école.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Aujourd’hui on vient leur parler de jeunes aidés par EDM qui ont pu aller à l’école et pour qui cela a changé la vie. Ils vont témoigner de la chance que c’est que d’apprendre,  ils ont envie de leur partager un bout de leur vie.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Inutile de rentrer dans trop de détails sur les parrainages et les bambous etc… sauf s’ils posent des questions.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b="0" i="0" u="none" strike="noStrike" baseline="0" dirty="0">
              <a:solidFill>
                <a:srgbClr val="000000"/>
              </a:solidFill>
              <a:latin typeface="Verdana" panose="020B0604030504040204" pitchFamily="34" charset="0"/>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3</a:t>
            </a:fld>
            <a:endParaRPr lang="fr-FR"/>
          </a:p>
        </p:txBody>
      </p:sp>
    </p:spTree>
    <p:extLst>
      <p:ext uri="{BB962C8B-B14F-4D97-AF65-F5344CB8AC3E}">
        <p14:creationId xmlns:p14="http://schemas.microsoft.com/office/powerpoint/2010/main" val="171816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9B4B0DD6-990E-F234-92EC-4A8160D032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F5C337E0-C167-5934-385A-574998947284}"/>
              </a:ext>
            </a:extLst>
          </p:cNvPr>
          <p:cNvSpPr>
            <a:spLocks noGrp="1"/>
          </p:cNvSpPr>
          <p:nvPr>
            <p:ph type="body" idx="1"/>
          </p:nvPr>
        </p:nvSpPr>
        <p:spPr/>
        <p:txBody>
          <a:bodyPr>
            <a:normAutofit fontScale="55000" lnSpcReduction="20000"/>
          </a:bodyPr>
          <a:lstStyle/>
          <a:p>
            <a:pPr>
              <a:defRPr/>
            </a:pPr>
            <a:r>
              <a:rPr lang="fr-FR" sz="1800" b="1" u="sng" dirty="0">
                <a:solidFill>
                  <a:srgbClr val="FF0000"/>
                </a:solidFill>
              </a:rPr>
              <a:t>#SENSIBLISER</a:t>
            </a:r>
          </a:p>
          <a:p>
            <a:pPr>
              <a:defRPr/>
            </a:pPr>
            <a:r>
              <a:rPr lang="fr-FR" sz="1800" b="1" dirty="0">
                <a:solidFill>
                  <a:srgbClr val="000000"/>
                </a:solidFill>
                <a:latin typeface="Verdana-Bold"/>
              </a:rPr>
              <a:t>Présentation d’Enfants du Mékong </a:t>
            </a:r>
          </a:p>
          <a:p>
            <a:pPr>
              <a:defRPr/>
            </a:pPr>
            <a:r>
              <a:rPr lang="fr-FR" sz="1800" dirty="0">
                <a:solidFill>
                  <a:srgbClr val="000000"/>
                </a:solidFill>
                <a:latin typeface="Verdana" panose="020B0604030504040204" pitchFamily="34" charset="0"/>
              </a:rPr>
              <a:t>Où est l’Asie, quelle est la mission de l’association, de quoi vient-on leur</a:t>
            </a:r>
          </a:p>
          <a:p>
            <a:pPr>
              <a:defRPr/>
            </a:pPr>
            <a:r>
              <a:rPr lang="fr-FR" sz="1800" dirty="0">
                <a:solidFill>
                  <a:srgbClr val="000000"/>
                </a:solidFill>
                <a:latin typeface="Verdana" panose="020B0604030504040204" pitchFamily="34" charset="0"/>
              </a:rPr>
              <a:t>parler particulièrement aujourd’hui ?</a:t>
            </a: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Enfants du Mékong est une association créée en 1958 par un dentiste, René </a:t>
            </a:r>
            <a:r>
              <a:rPr lang="fr-FR" sz="1800" dirty="0" err="1">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Péchard</a:t>
            </a: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 au Laos. Au départ, il a vu 2 enfants pauvres devant son cabinet dentaire qui n’allaient pas à l’école, il les a aidés et tout est parti de là.</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Situer l’Asie sur la carte, Parler du décalage horaire, des saisons, 10000km, 7h de décalage, horaire, Il faut un peu plus de 10h d’avion pour y aller !</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Qu’est-ce que le Mékong ? </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Un fleuve qui fait + de 3000km et qui passe par : Chine, Laos, Thaïlande, Cambodge, Vietnam et se jette dans la mer de Chine.</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 </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Parler des enfants qui ne vont pas à l’école pour aider leurs parents etc..</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Enfants du Mékong est une association qui parraine depuis 1958  des enfants très pauvres dans six pays d’Asie du Sud Est (Philippines, Birmanie, Laos, Cambodge, Vietnam et Thaïlande) pour leur permettre de continuer à aller à l’école.</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Aujourd’hui on vient leur parler de jeunes aidés par EDM qui ont pu aller à l’école et pour qui cela a changé la vie. Ils vont témoigner de la chance que c’est que d’apprendre,  ils ont envie de leur partager un bout de leur vie.</a:t>
            </a:r>
            <a:endParaRPr lang="fr-FR" sz="1800" dirty="0">
              <a:ea typeface="Calibri" panose="020F0502020204030204" pitchFamily="34" charset="0"/>
              <a:cs typeface="Times New Roman" panose="02020603050405020304" pitchFamily="18" charset="0"/>
            </a:endParaRPr>
          </a:p>
          <a:p>
            <a:pPr>
              <a:lnSpc>
                <a:spcPct val="107000"/>
              </a:lnSpc>
              <a:spcAft>
                <a:spcPts val="800"/>
              </a:spcAft>
              <a:defRPr/>
            </a:pPr>
            <a:r>
              <a:rPr lang="fr-FR" sz="1800" dirty="0">
                <a:solidFill>
                  <a:srgbClr val="30373B"/>
                </a:solidFill>
                <a:latin typeface="Helvetica" panose="020B0604020202020204" pitchFamily="34" charset="0"/>
                <a:ea typeface="Times New Roman" panose="02020603050405020304" pitchFamily="18" charset="0"/>
                <a:cs typeface="Times New Roman" panose="02020603050405020304" pitchFamily="18" charset="0"/>
              </a:rPr>
              <a:t>Inutile de rentrer dans trop de détails sur les parrainages et les bambous etc… sauf s’ils posent des questions.</a:t>
            </a:r>
            <a:endParaRPr lang="fr-FR" sz="1800" dirty="0">
              <a:ea typeface="Calibri" panose="020F0502020204030204" pitchFamily="34" charset="0"/>
              <a:cs typeface="Times New Roman" panose="02020603050405020304" pitchFamily="18" charset="0"/>
            </a:endParaRPr>
          </a:p>
          <a:p>
            <a:pPr>
              <a:defRPr/>
            </a:pPr>
            <a:endParaRPr lang="fr-FR" sz="1800" dirty="0">
              <a:solidFill>
                <a:srgbClr val="000000"/>
              </a:solidFill>
              <a:latin typeface="Verdana" panose="020B0604030504040204" pitchFamily="34" charset="0"/>
            </a:endParaRPr>
          </a:p>
        </p:txBody>
      </p:sp>
      <p:sp>
        <p:nvSpPr>
          <p:cNvPr id="4" name="Espace réservé du numéro de diapositive 3">
            <a:extLst>
              <a:ext uri="{FF2B5EF4-FFF2-40B4-BE49-F238E27FC236}">
                <a16:creationId xmlns:a16="http://schemas.microsoft.com/office/drawing/2014/main" id="{D51FB3AB-F027-4B5E-BEFA-A3E852D84F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349F2A-39DE-48D8-97E6-F8C73FABC20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FF0000"/>
                </a:solidFill>
              </a:rPr>
              <a:t>#SENSIBLISER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Visionnage du film de Prin  </a:t>
            </a:r>
            <a:r>
              <a:rPr lang="fr-FR" b="0" dirty="0"/>
              <a:t>(</a:t>
            </a:r>
            <a:r>
              <a:rPr lang="fr-FR" sz="1200" dirty="0">
                <a:effectLst/>
                <a:latin typeface="Verdana" panose="020B0604030504040204" pitchFamily="34" charset="0"/>
                <a:ea typeface="NSimSun" panose="02010609030101010101" pitchFamily="49" charset="-122"/>
                <a:cs typeface="Arial" panose="020B0604020202020204" pitchFamily="34" charset="0"/>
              </a:rPr>
              <a:t>lire les sous—titres pour les plus petits)</a:t>
            </a:r>
            <a:endParaRPr lang="fr-FR" baseline="0"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6</a:t>
            </a:fld>
            <a:endParaRPr lang="fr-FR"/>
          </a:p>
        </p:txBody>
      </p:sp>
    </p:spTree>
    <p:extLst>
      <p:ext uri="{BB962C8B-B14F-4D97-AF65-F5344CB8AC3E}">
        <p14:creationId xmlns:p14="http://schemas.microsoft.com/office/powerpoint/2010/main" val="63990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#SENSIBILISER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Echanges sur « L’école est une chance » à travers le portrait de Prin</a:t>
            </a:r>
          </a:p>
          <a:p>
            <a:r>
              <a:rPr lang="fr-FR" sz="1200" kern="1200" dirty="0">
                <a:solidFill>
                  <a:schemeClr val="tx1"/>
                </a:solidFill>
                <a:effectLst/>
                <a:latin typeface="+mn-lt"/>
                <a:ea typeface="+mn-ea"/>
                <a:cs typeface="+mn-cs"/>
              </a:rPr>
              <a:t>A 11h, après quelques heures de cours, elle déjeune avec les autres enfants.</a:t>
            </a:r>
          </a:p>
          <a:p>
            <a:r>
              <a:rPr lang="fr-FR" sz="1200" kern="1200" dirty="0">
                <a:solidFill>
                  <a:schemeClr val="tx1"/>
                </a:solidFill>
                <a:effectLst/>
                <a:latin typeface="+mn-lt"/>
                <a:ea typeface="+mn-ea"/>
                <a:cs typeface="+mn-cs"/>
              </a:rPr>
              <a:t>Qu’est-ce qu’on mange tous les jours, à tous les repas en Asie ? </a:t>
            </a:r>
          </a:p>
          <a:p>
            <a:r>
              <a:rPr lang="fr-FR" sz="1200" kern="1200" dirty="0">
                <a:solidFill>
                  <a:schemeClr val="tx1"/>
                </a:solidFill>
                <a:effectLst/>
                <a:latin typeface="+mn-lt"/>
                <a:ea typeface="+mn-ea"/>
                <a:cs typeface="+mn-cs"/>
              </a:rPr>
              <a:t>Du riz – matin, midi et soir avec de la viande, du poisson ou des légumes généralement (comme nous - mangent poulet, bœuf, poisson, porc, carottes, pommes de terre, œufs, tomates …). Ils mangent avec une cuillère et une fourchette, ou parfois des baguettes pour les soupes de nouilles. Pour le dessert, c’est souvent des fruits (mangue, ananas, pamplemousse, pastèque … mais aussi d’autres qu’on ne connait pas comme la </a:t>
            </a:r>
            <a:r>
              <a:rPr lang="fr-FR" sz="1200" kern="1200" dirty="0" err="1">
                <a:solidFill>
                  <a:schemeClr val="tx1"/>
                </a:solidFill>
                <a:effectLst/>
                <a:latin typeface="+mn-lt"/>
                <a:ea typeface="+mn-ea"/>
                <a:cs typeface="+mn-cs"/>
              </a:rPr>
              <a:t>mangoustine</a:t>
            </a:r>
            <a:r>
              <a:rPr lang="fr-FR" sz="1200" kern="1200" dirty="0">
                <a:solidFill>
                  <a:schemeClr val="tx1"/>
                </a:solidFill>
                <a:effectLst/>
                <a:latin typeface="+mn-lt"/>
                <a:ea typeface="+mn-ea"/>
                <a:cs typeface="+mn-cs"/>
              </a:rPr>
              <a:t>, le ramboutan, le durian, la papaye …).</a:t>
            </a:r>
          </a:p>
          <a:p>
            <a:r>
              <a:rPr lang="fr-FR" sz="1200" kern="1200" dirty="0">
                <a:solidFill>
                  <a:schemeClr val="tx1"/>
                </a:solidFill>
                <a:effectLst/>
                <a:latin typeface="+mn-lt"/>
                <a:ea typeface="+mn-ea"/>
                <a:cs typeface="+mn-cs"/>
              </a:rPr>
              <a:t>Ensuite c’est la sieste pour les plus jeunes et le ménage du centre pour les plus grands.</a:t>
            </a:r>
          </a:p>
          <a:p>
            <a:r>
              <a:rPr lang="fr-FR" sz="1200" kern="1200" dirty="0">
                <a:solidFill>
                  <a:schemeClr val="tx1"/>
                </a:solidFill>
                <a:effectLst/>
                <a:latin typeface="+mn-lt"/>
                <a:ea typeface="+mn-ea"/>
                <a:cs typeface="+mn-cs"/>
              </a:rPr>
              <a:t>A 13h, reprise des cours.</a:t>
            </a:r>
          </a:p>
          <a:p>
            <a:r>
              <a:rPr lang="fr-FR" sz="1200" kern="1200" dirty="0">
                <a:solidFill>
                  <a:schemeClr val="tx1"/>
                </a:solidFill>
                <a:effectLst/>
                <a:latin typeface="+mn-lt"/>
                <a:ea typeface="+mn-ea"/>
                <a:cs typeface="+mn-cs"/>
              </a:rPr>
              <a:t>Est-ce que vous vous souvenez de ce que Prin voudrait faire plus tard comme métier ? Elle voudrait devenir maitresse.</a:t>
            </a:r>
          </a:p>
          <a:p>
            <a:r>
              <a:rPr lang="fr-FR" sz="1200" kern="1200" dirty="0">
                <a:solidFill>
                  <a:schemeClr val="tx1"/>
                </a:solidFill>
                <a:effectLst/>
                <a:latin typeface="+mn-lt"/>
                <a:ea typeface="+mn-ea"/>
                <a:cs typeface="+mn-cs"/>
              </a:rPr>
              <a:t>Et vous, voulez faire quoi plus tard ?</a:t>
            </a:r>
          </a:p>
          <a:p>
            <a:r>
              <a:rPr lang="fr-FR" sz="1200" kern="1200" dirty="0">
                <a:solidFill>
                  <a:schemeClr val="tx1"/>
                </a:solidFill>
                <a:effectLst/>
                <a:latin typeface="+mn-lt"/>
                <a:ea typeface="+mn-ea"/>
                <a:cs typeface="+mn-cs"/>
              </a:rPr>
              <a:t>A quoi ressemble son école ? Est-ce que c’est très différent de la vôtre ?</a:t>
            </a:r>
          </a:p>
          <a:p>
            <a:endParaRPr lang="fr-FR" sz="1200" kern="1200" dirty="0">
              <a:solidFill>
                <a:schemeClr val="tx1"/>
              </a:solidFill>
              <a:effectLst/>
              <a:latin typeface="+mn-lt"/>
              <a:ea typeface="+mn-ea"/>
              <a:cs typeface="+mn-cs"/>
            </a:endParaRPr>
          </a:p>
          <a:p>
            <a:endParaRPr lang="fr-FR" baseline="0"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7</a:t>
            </a:fld>
            <a:endParaRPr lang="fr-FR"/>
          </a:p>
        </p:txBody>
      </p:sp>
    </p:spTree>
    <p:extLst>
      <p:ext uri="{BB962C8B-B14F-4D97-AF65-F5344CB8AC3E}">
        <p14:creationId xmlns:p14="http://schemas.microsoft.com/office/powerpoint/2010/main" val="144263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#IMPLIQUER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Echanges sur « L’école est une chance » à travers le portrait de Prin</a:t>
            </a:r>
          </a:p>
          <a:p>
            <a:r>
              <a:rPr lang="fr-FR" sz="1200" kern="1200" dirty="0">
                <a:solidFill>
                  <a:schemeClr val="tx1"/>
                </a:solidFill>
                <a:effectLst/>
                <a:latin typeface="+mn-lt"/>
                <a:ea typeface="+mn-ea"/>
                <a:cs typeface="+mn-cs"/>
              </a:rPr>
              <a:t>Sa maman habite dans un village à plusieurs heures de marche de son école. Son Papa est tombé malade il y a plusieurs années et la famille n’avait pas d’argent pour qu’il puisse aller se faire soigner à hôpital et il est mort. En France on a la chance d’avoir accès facilement et gratuitement à un bon système de santé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Asie, de nombreuses familles pauvres vivent à la campagne dans des maisons qu’ils ont fabriquées eux-mêmes (en bois, feuilles, tôle …). Il n’y a souvent qu’une seule pièce et ils n’ont bien sûr pas de lave-vaisselle, de douche …</a:t>
            </a:r>
          </a:p>
          <a:p>
            <a:endParaRPr lang="fr-FR" baseline="0"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8</a:t>
            </a:fld>
            <a:endParaRPr lang="fr-FR"/>
          </a:p>
        </p:txBody>
      </p:sp>
    </p:spTree>
    <p:extLst>
      <p:ext uri="{BB962C8B-B14F-4D97-AF65-F5344CB8AC3E}">
        <p14:creationId xmlns:p14="http://schemas.microsoft.com/office/powerpoint/2010/main" val="131120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FF0000"/>
                </a:solidFill>
              </a:rPr>
              <a:t>#SENSIBLISER</a:t>
            </a:r>
          </a:p>
          <a:p>
            <a:r>
              <a:rPr lang="fr-FR" sz="1200" kern="1200" dirty="0">
                <a:solidFill>
                  <a:schemeClr val="tx1"/>
                </a:solidFill>
                <a:effectLst/>
                <a:latin typeface="+mn-lt"/>
                <a:ea typeface="+mn-ea"/>
                <a:cs typeface="+mn-cs"/>
              </a:rPr>
              <a:t>Quel est le métier de sa maman ? </a:t>
            </a:r>
          </a:p>
          <a:p>
            <a:r>
              <a:rPr lang="fr-FR" sz="1200" kern="1200" dirty="0">
                <a:solidFill>
                  <a:schemeClr val="tx1"/>
                </a:solidFill>
                <a:effectLst/>
                <a:latin typeface="+mn-lt"/>
                <a:ea typeface="+mn-ea"/>
                <a:cs typeface="+mn-cs"/>
              </a:rPr>
              <a:t>Elle est travailleuse journalière dans les fermes de ses voisins. Elle garde des vaches ou cultive le riz.</a:t>
            </a:r>
          </a:p>
          <a:p>
            <a:r>
              <a:rPr lang="fr-FR" sz="1200" kern="1200" dirty="0">
                <a:solidFill>
                  <a:schemeClr val="tx1"/>
                </a:solidFill>
                <a:effectLst/>
                <a:latin typeface="+mn-lt"/>
                <a:ea typeface="+mn-ea"/>
                <a:cs typeface="+mn-cs"/>
              </a:rPr>
              <a:t>A quoi ressemble un champ de riz ? Et comment l’appelle t’on ? Une rizière.</a:t>
            </a:r>
          </a:p>
          <a:p>
            <a:endParaRPr lang="fr-FR"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9</a:t>
            </a:fld>
            <a:endParaRPr lang="fr-FR"/>
          </a:p>
        </p:txBody>
      </p:sp>
    </p:spTree>
    <p:extLst>
      <p:ext uri="{BB962C8B-B14F-4D97-AF65-F5344CB8AC3E}">
        <p14:creationId xmlns:p14="http://schemas.microsoft.com/office/powerpoint/2010/main" val="609531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FF0000"/>
                </a:solidFill>
              </a:rPr>
              <a:t>#SENSIBLISER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Echanges sur « L’école est une chance » à travers le portrait de Prin</a:t>
            </a:r>
          </a:p>
          <a:p>
            <a:r>
              <a:rPr lang="fr-FR" sz="1200" kern="1200" dirty="0">
                <a:solidFill>
                  <a:schemeClr val="tx1"/>
                </a:solidFill>
                <a:effectLst/>
                <a:latin typeface="+mn-lt"/>
                <a:ea typeface="+mn-ea"/>
                <a:cs typeface="+mn-cs"/>
              </a:rPr>
              <a:t>Prin a la chance d’aller à l’école, mais est-ce que vous pensez que tous les enfants dans monde peuvent y aller ? </a:t>
            </a:r>
          </a:p>
          <a:p>
            <a:r>
              <a:rPr lang="fr-FR" sz="1200" kern="1200" dirty="0">
                <a:solidFill>
                  <a:schemeClr val="tx1"/>
                </a:solidFill>
                <a:effectLst/>
                <a:latin typeface="+mn-lt"/>
                <a:ea typeface="+mn-ea"/>
                <a:cs typeface="+mn-cs"/>
              </a:rPr>
              <a:t>Et pourquoi autant d’enfants ne peuvent pas y aller ?</a:t>
            </a:r>
          </a:p>
          <a:p>
            <a:pPr lvl="0"/>
            <a:r>
              <a:rPr lang="fr-FR" sz="1200" kern="1200" dirty="0">
                <a:solidFill>
                  <a:schemeClr val="tx1"/>
                </a:solidFill>
                <a:effectLst/>
                <a:latin typeface="+mn-lt"/>
                <a:ea typeface="+mn-ea"/>
                <a:cs typeface="+mn-cs"/>
              </a:rPr>
              <a:t>Transport bas de gamme, grandes distances, difficulté d’accessibilité et chemins pourris, climat chaud et saison des pluies</a:t>
            </a:r>
          </a:p>
          <a:p>
            <a:pPr lvl="0"/>
            <a:r>
              <a:rPr lang="fr-FR" sz="1200" kern="1200" dirty="0">
                <a:solidFill>
                  <a:schemeClr val="tx1"/>
                </a:solidFill>
                <a:effectLst/>
                <a:latin typeface="+mn-lt"/>
                <a:ea typeface="+mn-ea"/>
                <a:cs typeface="+mn-cs"/>
              </a:rPr>
              <a:t>Pauvreté des familles : même si souvent l’école est gratuite, il faut payer pour les fournitures, les transports, les repas, les uniformes …</a:t>
            </a:r>
          </a:p>
          <a:p>
            <a:pPr lvl="0"/>
            <a:r>
              <a:rPr lang="fr-FR" sz="1200" kern="1200" dirty="0">
                <a:solidFill>
                  <a:schemeClr val="tx1"/>
                </a:solidFill>
                <a:effectLst/>
                <a:latin typeface="+mn-lt"/>
                <a:ea typeface="+mn-ea"/>
                <a:cs typeface="+mn-cs"/>
              </a:rPr>
              <a:t>Travailler dans les champs ou l’usine pour aider ses parents après l’école, dur de faire ses devoirs en parallèle et de suivre le rythme</a:t>
            </a:r>
          </a:p>
          <a:p>
            <a:pPr marL="0" marR="0" lvl="2"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10</a:t>
            </a:fld>
            <a:endParaRPr lang="fr-FR"/>
          </a:p>
        </p:txBody>
      </p:sp>
    </p:spTree>
    <p:extLst>
      <p:ext uri="{BB962C8B-B14F-4D97-AF65-F5344CB8AC3E}">
        <p14:creationId xmlns:p14="http://schemas.microsoft.com/office/powerpoint/2010/main" val="149884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74249558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67739316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401082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44010575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059813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9297117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3449735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76149761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6FA43233-9D93-1408-A3D8-902C6A04E1DC}"/>
              </a:ext>
            </a:extLst>
          </p:cNvPr>
          <p:cNvGrpSpPr>
            <a:grpSpLocks/>
          </p:cNvGrpSpPr>
          <p:nvPr/>
        </p:nvGrpSpPr>
        <p:grpSpPr bwMode="auto">
          <a:xfrm>
            <a:off x="-7938" y="-7938"/>
            <a:ext cx="9169401" cy="6873876"/>
            <a:chOff x="-8466" y="-8468"/>
            <a:chExt cx="9169804" cy="6874935"/>
          </a:xfrm>
        </p:grpSpPr>
        <p:cxnSp>
          <p:nvCxnSpPr>
            <p:cNvPr id="5" name="Straight Connector 18">
              <a:extLst>
                <a:ext uri="{FF2B5EF4-FFF2-40B4-BE49-F238E27FC236}">
                  <a16:creationId xmlns:a16="http://schemas.microsoft.com/office/drawing/2014/main" id="{CC4FAE91-0017-B4C2-B608-2932EB1182C5}"/>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9">
              <a:extLst>
                <a:ext uri="{FF2B5EF4-FFF2-40B4-BE49-F238E27FC236}">
                  <a16:creationId xmlns:a16="http://schemas.microsoft.com/office/drawing/2014/main" id="{B5103B0B-2FB0-2172-9481-A1C036A53A09}"/>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B150DE8-862B-69A8-FFDA-9B9DB4EB5531}"/>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F32AF03C-62F2-1F0E-809C-FF9901EA2401}"/>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ED1562A2-ABE9-44E6-76B3-CB1A4BA54BD2}"/>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19E9A8D2-56AB-C898-B28E-04B0EF22CF70}"/>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FF9F4FCD-F770-7F66-082C-D8E8D72B01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CAA0DCBA-052E-00D3-69DB-6BDF2B9A5DD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1E9ABB5D-E4D2-49D4-AD2E-167B9A44055E}"/>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a:extLst>
                <a:ext uri="{FF2B5EF4-FFF2-40B4-BE49-F238E27FC236}">
                  <a16:creationId xmlns:a16="http://schemas.microsoft.com/office/drawing/2014/main" id="{E20D7C02-5D41-A65E-4D8A-1AB4211C8A2F}"/>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15" name="Date Placeholder 3">
            <a:extLst>
              <a:ext uri="{FF2B5EF4-FFF2-40B4-BE49-F238E27FC236}">
                <a16:creationId xmlns:a16="http://schemas.microsoft.com/office/drawing/2014/main" id="{50468F18-5364-9C56-DD94-EAC31460EC14}"/>
              </a:ext>
            </a:extLst>
          </p:cNvPr>
          <p:cNvSpPr>
            <a:spLocks noGrp="1"/>
          </p:cNvSpPr>
          <p:nvPr>
            <p:ph type="dt" sz="half" idx="10"/>
          </p:nvPr>
        </p:nvSpPr>
        <p:spPr/>
        <p:txBody>
          <a:bodyPr/>
          <a:lstStyle>
            <a:lvl1pPr>
              <a:defRPr/>
            </a:lvl1pPr>
          </a:lstStyle>
          <a:p>
            <a:pPr>
              <a:defRPr/>
            </a:pPr>
            <a:fld id="{B34687C4-102D-4B6B-868C-D6B01EF30BED}" type="datetimeFigureOut">
              <a:rPr lang="fr-FR"/>
              <a:pPr>
                <a:defRPr/>
              </a:pPr>
              <a:t>26/09/2023</a:t>
            </a:fld>
            <a:endParaRPr lang="fr-FR"/>
          </a:p>
        </p:txBody>
      </p:sp>
      <p:sp>
        <p:nvSpPr>
          <p:cNvPr id="16" name="Footer Placeholder 4">
            <a:extLst>
              <a:ext uri="{FF2B5EF4-FFF2-40B4-BE49-F238E27FC236}">
                <a16:creationId xmlns:a16="http://schemas.microsoft.com/office/drawing/2014/main" id="{C1351765-218A-2CE8-20C0-C910ED28D465}"/>
              </a:ext>
            </a:extLst>
          </p:cNvPr>
          <p:cNvSpPr>
            <a:spLocks noGrp="1"/>
          </p:cNvSpPr>
          <p:nvPr>
            <p:ph type="ftr" sz="quarter" idx="11"/>
          </p:nvPr>
        </p:nvSpPr>
        <p:spPr/>
        <p:txBody>
          <a:bodyPr/>
          <a:lstStyle>
            <a:lvl1pPr>
              <a:defRPr/>
            </a:lvl1pPr>
          </a:lstStyle>
          <a:p>
            <a:pPr>
              <a:defRPr/>
            </a:pPr>
            <a:endParaRPr lang="fr-FR"/>
          </a:p>
        </p:txBody>
      </p:sp>
      <p:sp>
        <p:nvSpPr>
          <p:cNvPr id="17" name="Slide Number Placeholder 5">
            <a:extLst>
              <a:ext uri="{FF2B5EF4-FFF2-40B4-BE49-F238E27FC236}">
                <a16:creationId xmlns:a16="http://schemas.microsoft.com/office/drawing/2014/main" id="{2675836F-648A-9A4D-E76C-C1EDDC44CAE4}"/>
              </a:ext>
            </a:extLst>
          </p:cNvPr>
          <p:cNvSpPr>
            <a:spLocks noGrp="1"/>
          </p:cNvSpPr>
          <p:nvPr>
            <p:ph type="sldNum" sz="quarter" idx="12"/>
          </p:nvPr>
        </p:nvSpPr>
        <p:spPr/>
        <p:txBody>
          <a:bodyPr/>
          <a:lstStyle>
            <a:lvl1pPr>
              <a:defRPr/>
            </a:lvl1pPr>
          </a:lstStyle>
          <a:p>
            <a:pPr>
              <a:defRPr/>
            </a:pPr>
            <a:fld id="{60903060-B961-4E66-A99B-C4B9CE069A23}" type="slidenum">
              <a:rPr lang="fr-FR"/>
              <a:pPr>
                <a:defRPr/>
              </a:pPr>
              <a:t>‹N°›</a:t>
            </a:fld>
            <a:endParaRPr lang="fr-FR"/>
          </a:p>
        </p:txBody>
      </p:sp>
    </p:spTree>
    <p:extLst>
      <p:ext uri="{BB962C8B-B14F-4D97-AF65-F5344CB8AC3E}">
        <p14:creationId xmlns:p14="http://schemas.microsoft.com/office/powerpoint/2010/main" val="3825336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CD9DACC2-523F-50F7-F1E0-E249F2F2D46C}"/>
              </a:ext>
            </a:extLst>
          </p:cNvPr>
          <p:cNvSpPr>
            <a:spLocks noGrp="1"/>
          </p:cNvSpPr>
          <p:nvPr>
            <p:ph type="dt" sz="half" idx="10"/>
          </p:nvPr>
        </p:nvSpPr>
        <p:spPr/>
        <p:txBody>
          <a:bodyPr/>
          <a:lstStyle>
            <a:lvl1pPr>
              <a:defRPr/>
            </a:lvl1pPr>
          </a:lstStyle>
          <a:p>
            <a:pPr>
              <a:defRPr/>
            </a:pPr>
            <a:fld id="{4AA7832A-B0DE-48EB-A3CC-FB7DB4A0BDF7}" type="datetimeFigureOut">
              <a:rPr lang="fr-FR"/>
              <a:pPr>
                <a:defRPr/>
              </a:pPr>
              <a:t>26/09/2023</a:t>
            </a:fld>
            <a:endParaRPr lang="fr-FR"/>
          </a:p>
        </p:txBody>
      </p:sp>
      <p:sp>
        <p:nvSpPr>
          <p:cNvPr id="5" name="Footer Placeholder 4">
            <a:extLst>
              <a:ext uri="{FF2B5EF4-FFF2-40B4-BE49-F238E27FC236}">
                <a16:creationId xmlns:a16="http://schemas.microsoft.com/office/drawing/2014/main" id="{44BD496A-7EFF-62C9-3B17-54BB44A8FBFC}"/>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E8F709A6-2171-34A9-A077-9A4E952BCF09}"/>
              </a:ext>
            </a:extLst>
          </p:cNvPr>
          <p:cNvSpPr>
            <a:spLocks noGrp="1"/>
          </p:cNvSpPr>
          <p:nvPr>
            <p:ph type="sldNum" sz="quarter" idx="12"/>
          </p:nvPr>
        </p:nvSpPr>
        <p:spPr/>
        <p:txBody>
          <a:bodyPr/>
          <a:lstStyle>
            <a:lvl1pPr>
              <a:defRPr/>
            </a:lvl1pPr>
          </a:lstStyle>
          <a:p>
            <a:pPr>
              <a:defRPr/>
            </a:pPr>
            <a:fld id="{CE210A93-EBBF-440C-9A8F-8A2779C586F8}" type="slidenum">
              <a:rPr lang="fr-FR"/>
              <a:pPr>
                <a:defRPr/>
              </a:pPr>
              <a:t>‹N°›</a:t>
            </a:fld>
            <a:endParaRPr lang="fr-FR"/>
          </a:p>
        </p:txBody>
      </p:sp>
    </p:spTree>
    <p:extLst>
      <p:ext uri="{BB962C8B-B14F-4D97-AF65-F5344CB8AC3E}">
        <p14:creationId xmlns:p14="http://schemas.microsoft.com/office/powerpoint/2010/main" val="3663748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044BBF08-CEB2-7A0B-CEB9-48B4BF636CAA}"/>
              </a:ext>
            </a:extLst>
          </p:cNvPr>
          <p:cNvSpPr>
            <a:spLocks noGrp="1"/>
          </p:cNvSpPr>
          <p:nvPr>
            <p:ph type="dt" sz="half" idx="10"/>
          </p:nvPr>
        </p:nvSpPr>
        <p:spPr/>
        <p:txBody>
          <a:bodyPr/>
          <a:lstStyle>
            <a:lvl1pPr>
              <a:defRPr/>
            </a:lvl1pPr>
          </a:lstStyle>
          <a:p>
            <a:pPr>
              <a:defRPr/>
            </a:pPr>
            <a:fld id="{9F587F45-12A2-47A0-9CCC-61460447216D}" type="datetimeFigureOut">
              <a:rPr lang="fr-FR"/>
              <a:pPr>
                <a:defRPr/>
              </a:pPr>
              <a:t>26/09/2023</a:t>
            </a:fld>
            <a:endParaRPr lang="fr-FR"/>
          </a:p>
        </p:txBody>
      </p:sp>
      <p:sp>
        <p:nvSpPr>
          <p:cNvPr id="5" name="Footer Placeholder 4">
            <a:extLst>
              <a:ext uri="{FF2B5EF4-FFF2-40B4-BE49-F238E27FC236}">
                <a16:creationId xmlns:a16="http://schemas.microsoft.com/office/drawing/2014/main" id="{74413CC2-9BC7-AC2C-2F76-56B4869DC132}"/>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18C3CC91-04CF-D7BB-7AAF-8FE7F79DFA1D}"/>
              </a:ext>
            </a:extLst>
          </p:cNvPr>
          <p:cNvSpPr>
            <a:spLocks noGrp="1"/>
          </p:cNvSpPr>
          <p:nvPr>
            <p:ph type="sldNum" sz="quarter" idx="12"/>
          </p:nvPr>
        </p:nvSpPr>
        <p:spPr/>
        <p:txBody>
          <a:bodyPr/>
          <a:lstStyle>
            <a:lvl1pPr>
              <a:defRPr/>
            </a:lvl1pPr>
          </a:lstStyle>
          <a:p>
            <a:pPr>
              <a:defRPr/>
            </a:pPr>
            <a:fld id="{7455FF15-F9C3-41A0-8DAA-B393607C876F}" type="slidenum">
              <a:rPr lang="fr-FR"/>
              <a:pPr>
                <a:defRPr/>
              </a:pPr>
              <a:t>‹N°›</a:t>
            </a:fld>
            <a:endParaRPr lang="fr-FR"/>
          </a:p>
        </p:txBody>
      </p:sp>
    </p:spTree>
    <p:extLst>
      <p:ext uri="{BB962C8B-B14F-4D97-AF65-F5344CB8AC3E}">
        <p14:creationId xmlns:p14="http://schemas.microsoft.com/office/powerpoint/2010/main" val="165226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406486439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092A6FB8-D967-6344-267A-5DDD88BB047E}"/>
              </a:ext>
            </a:extLst>
          </p:cNvPr>
          <p:cNvSpPr>
            <a:spLocks noGrp="1"/>
          </p:cNvSpPr>
          <p:nvPr>
            <p:ph type="dt" sz="half" idx="10"/>
          </p:nvPr>
        </p:nvSpPr>
        <p:spPr/>
        <p:txBody>
          <a:bodyPr/>
          <a:lstStyle>
            <a:lvl1pPr>
              <a:defRPr/>
            </a:lvl1pPr>
          </a:lstStyle>
          <a:p>
            <a:pPr>
              <a:defRPr/>
            </a:pPr>
            <a:fld id="{F229E21D-2C31-42C2-8186-E23F7C51518D}" type="datetimeFigureOut">
              <a:rPr lang="fr-FR"/>
              <a:pPr>
                <a:defRPr/>
              </a:pPr>
              <a:t>26/09/2023</a:t>
            </a:fld>
            <a:endParaRPr lang="fr-FR"/>
          </a:p>
        </p:txBody>
      </p:sp>
      <p:sp>
        <p:nvSpPr>
          <p:cNvPr id="6" name="Footer Placeholder 4">
            <a:extLst>
              <a:ext uri="{FF2B5EF4-FFF2-40B4-BE49-F238E27FC236}">
                <a16:creationId xmlns:a16="http://schemas.microsoft.com/office/drawing/2014/main" id="{93DFD971-9827-D2CF-E62F-0A01DD67D58A}"/>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23D8A5F2-8FCB-1DA3-CB4E-607A877D95FC}"/>
              </a:ext>
            </a:extLst>
          </p:cNvPr>
          <p:cNvSpPr>
            <a:spLocks noGrp="1"/>
          </p:cNvSpPr>
          <p:nvPr>
            <p:ph type="sldNum" sz="quarter" idx="12"/>
          </p:nvPr>
        </p:nvSpPr>
        <p:spPr/>
        <p:txBody>
          <a:bodyPr/>
          <a:lstStyle>
            <a:lvl1pPr>
              <a:defRPr/>
            </a:lvl1pPr>
          </a:lstStyle>
          <a:p>
            <a:pPr>
              <a:defRPr/>
            </a:pPr>
            <a:fld id="{D99B8718-8B09-45BB-A8B6-89EA014F855B}" type="slidenum">
              <a:rPr lang="fr-FR"/>
              <a:pPr>
                <a:defRPr/>
              </a:pPr>
              <a:t>‹N°›</a:t>
            </a:fld>
            <a:endParaRPr lang="fr-FR"/>
          </a:p>
        </p:txBody>
      </p:sp>
    </p:spTree>
    <p:extLst>
      <p:ext uri="{BB962C8B-B14F-4D97-AF65-F5344CB8AC3E}">
        <p14:creationId xmlns:p14="http://schemas.microsoft.com/office/powerpoint/2010/main" val="2174839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a:extLst>
              <a:ext uri="{FF2B5EF4-FFF2-40B4-BE49-F238E27FC236}">
                <a16:creationId xmlns:a16="http://schemas.microsoft.com/office/drawing/2014/main" id="{8B1C57BD-5340-EF5D-248C-777649A24C7C}"/>
              </a:ext>
            </a:extLst>
          </p:cNvPr>
          <p:cNvSpPr>
            <a:spLocks noGrp="1"/>
          </p:cNvSpPr>
          <p:nvPr>
            <p:ph type="dt" sz="half" idx="10"/>
          </p:nvPr>
        </p:nvSpPr>
        <p:spPr/>
        <p:txBody>
          <a:bodyPr/>
          <a:lstStyle>
            <a:lvl1pPr>
              <a:defRPr/>
            </a:lvl1pPr>
          </a:lstStyle>
          <a:p>
            <a:pPr>
              <a:defRPr/>
            </a:pPr>
            <a:fld id="{A222E90C-CE63-468F-BEDA-27E7C5D2BB66}" type="datetimeFigureOut">
              <a:rPr lang="fr-FR"/>
              <a:pPr>
                <a:defRPr/>
              </a:pPr>
              <a:t>26/09/2023</a:t>
            </a:fld>
            <a:endParaRPr lang="fr-FR"/>
          </a:p>
        </p:txBody>
      </p:sp>
      <p:sp>
        <p:nvSpPr>
          <p:cNvPr id="8" name="Footer Placeholder 4">
            <a:extLst>
              <a:ext uri="{FF2B5EF4-FFF2-40B4-BE49-F238E27FC236}">
                <a16:creationId xmlns:a16="http://schemas.microsoft.com/office/drawing/2014/main" id="{D4862383-5C29-B7DF-D1C3-B5E8598581EF}"/>
              </a:ext>
            </a:extLst>
          </p:cNvPr>
          <p:cNvSpPr>
            <a:spLocks noGrp="1"/>
          </p:cNvSpPr>
          <p:nvPr>
            <p:ph type="ftr" sz="quarter" idx="11"/>
          </p:nvPr>
        </p:nvSpPr>
        <p:spPr/>
        <p:txBody>
          <a:bodyPr/>
          <a:lstStyle>
            <a:lvl1pPr>
              <a:defRPr/>
            </a:lvl1pPr>
          </a:lstStyle>
          <a:p>
            <a:pPr>
              <a:defRPr/>
            </a:pPr>
            <a:endParaRPr lang="fr-FR"/>
          </a:p>
        </p:txBody>
      </p:sp>
      <p:sp>
        <p:nvSpPr>
          <p:cNvPr id="9" name="Slide Number Placeholder 5">
            <a:extLst>
              <a:ext uri="{FF2B5EF4-FFF2-40B4-BE49-F238E27FC236}">
                <a16:creationId xmlns:a16="http://schemas.microsoft.com/office/drawing/2014/main" id="{E5FD4328-5D83-B7C2-CE86-A599C1D61160}"/>
              </a:ext>
            </a:extLst>
          </p:cNvPr>
          <p:cNvSpPr>
            <a:spLocks noGrp="1"/>
          </p:cNvSpPr>
          <p:nvPr>
            <p:ph type="sldNum" sz="quarter" idx="12"/>
          </p:nvPr>
        </p:nvSpPr>
        <p:spPr/>
        <p:txBody>
          <a:bodyPr/>
          <a:lstStyle>
            <a:lvl1pPr>
              <a:defRPr/>
            </a:lvl1pPr>
          </a:lstStyle>
          <a:p>
            <a:pPr>
              <a:defRPr/>
            </a:pPr>
            <a:fld id="{44C2F2D6-A261-4B4F-AE0D-CCF1F2FE7503}" type="slidenum">
              <a:rPr lang="fr-FR"/>
              <a:pPr>
                <a:defRPr/>
              </a:pPr>
              <a:t>‹N°›</a:t>
            </a:fld>
            <a:endParaRPr lang="fr-FR"/>
          </a:p>
        </p:txBody>
      </p:sp>
    </p:spTree>
    <p:extLst>
      <p:ext uri="{BB962C8B-B14F-4D97-AF65-F5344CB8AC3E}">
        <p14:creationId xmlns:p14="http://schemas.microsoft.com/office/powerpoint/2010/main" val="2916314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EB076BF2-56F7-E9DC-3572-AF3F74B5D905}"/>
              </a:ext>
            </a:extLst>
          </p:cNvPr>
          <p:cNvSpPr>
            <a:spLocks noGrp="1"/>
          </p:cNvSpPr>
          <p:nvPr>
            <p:ph type="dt" sz="half" idx="10"/>
          </p:nvPr>
        </p:nvSpPr>
        <p:spPr/>
        <p:txBody>
          <a:bodyPr/>
          <a:lstStyle>
            <a:lvl1pPr>
              <a:defRPr/>
            </a:lvl1pPr>
          </a:lstStyle>
          <a:p>
            <a:pPr>
              <a:defRPr/>
            </a:pPr>
            <a:fld id="{FA36C363-3BC6-47EF-AAD3-BC65503F9D45}" type="datetimeFigureOut">
              <a:rPr lang="fr-FR"/>
              <a:pPr>
                <a:defRPr/>
              </a:pPr>
              <a:t>26/09/2023</a:t>
            </a:fld>
            <a:endParaRPr lang="fr-FR"/>
          </a:p>
        </p:txBody>
      </p:sp>
      <p:sp>
        <p:nvSpPr>
          <p:cNvPr id="4" name="Footer Placeholder 4">
            <a:extLst>
              <a:ext uri="{FF2B5EF4-FFF2-40B4-BE49-F238E27FC236}">
                <a16:creationId xmlns:a16="http://schemas.microsoft.com/office/drawing/2014/main" id="{45E5F93B-A3EE-591C-9FD5-ADE798E78398}"/>
              </a:ext>
            </a:extLst>
          </p:cNvPr>
          <p:cNvSpPr>
            <a:spLocks noGrp="1"/>
          </p:cNvSpPr>
          <p:nvPr>
            <p:ph type="ftr" sz="quarter" idx="11"/>
          </p:nvPr>
        </p:nvSpPr>
        <p:spPr/>
        <p:txBody>
          <a:bodyPr/>
          <a:lstStyle>
            <a:lvl1pPr>
              <a:defRPr/>
            </a:lvl1pPr>
          </a:lstStyle>
          <a:p>
            <a:pPr>
              <a:defRPr/>
            </a:pPr>
            <a:endParaRPr lang="fr-FR"/>
          </a:p>
        </p:txBody>
      </p:sp>
      <p:sp>
        <p:nvSpPr>
          <p:cNvPr id="5" name="Slide Number Placeholder 5">
            <a:extLst>
              <a:ext uri="{FF2B5EF4-FFF2-40B4-BE49-F238E27FC236}">
                <a16:creationId xmlns:a16="http://schemas.microsoft.com/office/drawing/2014/main" id="{BDB77AA1-7221-F47D-BAED-ADCC2AEEAF8D}"/>
              </a:ext>
            </a:extLst>
          </p:cNvPr>
          <p:cNvSpPr>
            <a:spLocks noGrp="1"/>
          </p:cNvSpPr>
          <p:nvPr>
            <p:ph type="sldNum" sz="quarter" idx="12"/>
          </p:nvPr>
        </p:nvSpPr>
        <p:spPr/>
        <p:txBody>
          <a:bodyPr/>
          <a:lstStyle>
            <a:lvl1pPr>
              <a:defRPr/>
            </a:lvl1pPr>
          </a:lstStyle>
          <a:p>
            <a:pPr>
              <a:defRPr/>
            </a:pPr>
            <a:fld id="{F192EFE3-906E-4061-A32D-65719C198747}" type="slidenum">
              <a:rPr lang="fr-FR"/>
              <a:pPr>
                <a:defRPr/>
              </a:pPr>
              <a:t>‹N°›</a:t>
            </a:fld>
            <a:endParaRPr lang="fr-FR"/>
          </a:p>
        </p:txBody>
      </p:sp>
    </p:spTree>
    <p:extLst>
      <p:ext uri="{BB962C8B-B14F-4D97-AF65-F5344CB8AC3E}">
        <p14:creationId xmlns:p14="http://schemas.microsoft.com/office/powerpoint/2010/main" val="395493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0E2E29F-101F-1291-D93B-27E84593AB20}"/>
              </a:ext>
            </a:extLst>
          </p:cNvPr>
          <p:cNvSpPr>
            <a:spLocks noGrp="1"/>
          </p:cNvSpPr>
          <p:nvPr>
            <p:ph type="dt" sz="half" idx="10"/>
          </p:nvPr>
        </p:nvSpPr>
        <p:spPr/>
        <p:txBody>
          <a:bodyPr/>
          <a:lstStyle>
            <a:lvl1pPr>
              <a:defRPr/>
            </a:lvl1pPr>
          </a:lstStyle>
          <a:p>
            <a:pPr>
              <a:defRPr/>
            </a:pPr>
            <a:fld id="{6B00C92E-CCD1-4D92-B514-DA11A80240C5}" type="datetimeFigureOut">
              <a:rPr lang="fr-FR"/>
              <a:pPr>
                <a:defRPr/>
              </a:pPr>
              <a:t>26/09/2023</a:t>
            </a:fld>
            <a:endParaRPr lang="fr-FR"/>
          </a:p>
        </p:txBody>
      </p:sp>
      <p:sp>
        <p:nvSpPr>
          <p:cNvPr id="3" name="Footer Placeholder 4">
            <a:extLst>
              <a:ext uri="{FF2B5EF4-FFF2-40B4-BE49-F238E27FC236}">
                <a16:creationId xmlns:a16="http://schemas.microsoft.com/office/drawing/2014/main" id="{65F95649-2D2E-E8B4-5443-05222A17D700}"/>
              </a:ext>
            </a:extLst>
          </p:cNvPr>
          <p:cNvSpPr>
            <a:spLocks noGrp="1"/>
          </p:cNvSpPr>
          <p:nvPr>
            <p:ph type="ftr" sz="quarter" idx="11"/>
          </p:nvPr>
        </p:nvSpPr>
        <p:spPr/>
        <p:txBody>
          <a:bodyPr/>
          <a:lstStyle>
            <a:lvl1pPr>
              <a:defRPr/>
            </a:lvl1pPr>
          </a:lstStyle>
          <a:p>
            <a:pPr>
              <a:defRPr/>
            </a:pPr>
            <a:endParaRPr lang="fr-FR"/>
          </a:p>
        </p:txBody>
      </p:sp>
      <p:sp>
        <p:nvSpPr>
          <p:cNvPr id="4" name="Slide Number Placeholder 5">
            <a:extLst>
              <a:ext uri="{FF2B5EF4-FFF2-40B4-BE49-F238E27FC236}">
                <a16:creationId xmlns:a16="http://schemas.microsoft.com/office/drawing/2014/main" id="{85151836-1EE2-3D37-1304-D3FD091A932F}"/>
              </a:ext>
            </a:extLst>
          </p:cNvPr>
          <p:cNvSpPr>
            <a:spLocks noGrp="1"/>
          </p:cNvSpPr>
          <p:nvPr>
            <p:ph type="sldNum" sz="quarter" idx="12"/>
          </p:nvPr>
        </p:nvSpPr>
        <p:spPr/>
        <p:txBody>
          <a:bodyPr/>
          <a:lstStyle>
            <a:lvl1pPr>
              <a:defRPr/>
            </a:lvl1pPr>
          </a:lstStyle>
          <a:p>
            <a:pPr>
              <a:defRPr/>
            </a:pPr>
            <a:fld id="{177B25E6-E07F-45B6-80BA-6A18390FE397}" type="slidenum">
              <a:rPr lang="fr-FR"/>
              <a:pPr>
                <a:defRPr/>
              </a:pPr>
              <a:t>‹N°›</a:t>
            </a:fld>
            <a:endParaRPr lang="fr-FR"/>
          </a:p>
        </p:txBody>
      </p:sp>
    </p:spTree>
    <p:extLst>
      <p:ext uri="{BB962C8B-B14F-4D97-AF65-F5344CB8AC3E}">
        <p14:creationId xmlns:p14="http://schemas.microsoft.com/office/powerpoint/2010/main" val="4042937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3">
            <a:extLst>
              <a:ext uri="{FF2B5EF4-FFF2-40B4-BE49-F238E27FC236}">
                <a16:creationId xmlns:a16="http://schemas.microsoft.com/office/drawing/2014/main" id="{87DE422D-DA8F-59BD-E7C9-08DE54FE6129}"/>
              </a:ext>
            </a:extLst>
          </p:cNvPr>
          <p:cNvSpPr>
            <a:spLocks noGrp="1"/>
          </p:cNvSpPr>
          <p:nvPr>
            <p:ph type="dt" sz="half" idx="10"/>
          </p:nvPr>
        </p:nvSpPr>
        <p:spPr/>
        <p:txBody>
          <a:bodyPr/>
          <a:lstStyle>
            <a:lvl1pPr>
              <a:defRPr/>
            </a:lvl1pPr>
          </a:lstStyle>
          <a:p>
            <a:pPr>
              <a:defRPr/>
            </a:pPr>
            <a:fld id="{9C3C5873-CF50-4874-881E-0C780CE3F1B2}" type="datetimeFigureOut">
              <a:rPr lang="fr-FR"/>
              <a:pPr>
                <a:defRPr/>
              </a:pPr>
              <a:t>26/09/2023</a:t>
            </a:fld>
            <a:endParaRPr lang="fr-FR"/>
          </a:p>
        </p:txBody>
      </p:sp>
      <p:sp>
        <p:nvSpPr>
          <p:cNvPr id="6" name="Footer Placeholder 4">
            <a:extLst>
              <a:ext uri="{FF2B5EF4-FFF2-40B4-BE49-F238E27FC236}">
                <a16:creationId xmlns:a16="http://schemas.microsoft.com/office/drawing/2014/main" id="{B8CC4712-B27B-6510-F7D6-D8CE98E6E204}"/>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EBDF788B-E715-0A31-26C1-562D0F93DA06}"/>
              </a:ext>
            </a:extLst>
          </p:cNvPr>
          <p:cNvSpPr>
            <a:spLocks noGrp="1"/>
          </p:cNvSpPr>
          <p:nvPr>
            <p:ph type="sldNum" sz="quarter" idx="12"/>
          </p:nvPr>
        </p:nvSpPr>
        <p:spPr/>
        <p:txBody>
          <a:bodyPr/>
          <a:lstStyle>
            <a:lvl1pPr>
              <a:defRPr/>
            </a:lvl1pPr>
          </a:lstStyle>
          <a:p>
            <a:pPr>
              <a:defRPr/>
            </a:pPr>
            <a:fld id="{43081286-9C99-458D-B37E-EE6867D82B29}" type="slidenum">
              <a:rPr lang="fr-FR"/>
              <a:pPr>
                <a:defRPr/>
              </a:pPr>
              <a:t>‹N°›</a:t>
            </a:fld>
            <a:endParaRPr lang="fr-FR"/>
          </a:p>
        </p:txBody>
      </p:sp>
    </p:spTree>
    <p:extLst>
      <p:ext uri="{BB962C8B-B14F-4D97-AF65-F5344CB8AC3E}">
        <p14:creationId xmlns:p14="http://schemas.microsoft.com/office/powerpoint/2010/main" val="3068667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3">
            <a:extLst>
              <a:ext uri="{FF2B5EF4-FFF2-40B4-BE49-F238E27FC236}">
                <a16:creationId xmlns:a16="http://schemas.microsoft.com/office/drawing/2014/main" id="{A6311CBF-7215-EA8A-6053-41B28C741632}"/>
              </a:ext>
            </a:extLst>
          </p:cNvPr>
          <p:cNvSpPr>
            <a:spLocks noGrp="1"/>
          </p:cNvSpPr>
          <p:nvPr>
            <p:ph type="dt" sz="half" idx="10"/>
          </p:nvPr>
        </p:nvSpPr>
        <p:spPr/>
        <p:txBody>
          <a:bodyPr/>
          <a:lstStyle>
            <a:lvl1pPr>
              <a:defRPr/>
            </a:lvl1pPr>
          </a:lstStyle>
          <a:p>
            <a:pPr>
              <a:defRPr/>
            </a:pPr>
            <a:fld id="{BED10025-6073-483B-A9F7-7FFF8ED82779}" type="datetimeFigureOut">
              <a:rPr lang="fr-FR"/>
              <a:pPr>
                <a:defRPr/>
              </a:pPr>
              <a:t>26/09/2023</a:t>
            </a:fld>
            <a:endParaRPr lang="fr-FR"/>
          </a:p>
        </p:txBody>
      </p:sp>
      <p:sp>
        <p:nvSpPr>
          <p:cNvPr id="6" name="Footer Placeholder 4">
            <a:extLst>
              <a:ext uri="{FF2B5EF4-FFF2-40B4-BE49-F238E27FC236}">
                <a16:creationId xmlns:a16="http://schemas.microsoft.com/office/drawing/2014/main" id="{473879C9-4289-D5DA-68C7-996686369407}"/>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955DF620-BE9E-F0B4-CB50-2D548817566C}"/>
              </a:ext>
            </a:extLst>
          </p:cNvPr>
          <p:cNvSpPr>
            <a:spLocks noGrp="1"/>
          </p:cNvSpPr>
          <p:nvPr>
            <p:ph type="sldNum" sz="quarter" idx="12"/>
          </p:nvPr>
        </p:nvSpPr>
        <p:spPr/>
        <p:txBody>
          <a:bodyPr/>
          <a:lstStyle>
            <a:lvl1pPr>
              <a:defRPr/>
            </a:lvl1pPr>
          </a:lstStyle>
          <a:p>
            <a:pPr>
              <a:defRPr/>
            </a:pPr>
            <a:fld id="{0B9871E2-6FE9-4EA0-85B0-3737E96591F0}" type="slidenum">
              <a:rPr lang="fr-FR"/>
              <a:pPr>
                <a:defRPr/>
              </a:pPr>
              <a:t>‹N°›</a:t>
            </a:fld>
            <a:endParaRPr lang="fr-FR"/>
          </a:p>
        </p:txBody>
      </p:sp>
    </p:spTree>
    <p:extLst>
      <p:ext uri="{BB962C8B-B14F-4D97-AF65-F5344CB8AC3E}">
        <p14:creationId xmlns:p14="http://schemas.microsoft.com/office/powerpoint/2010/main" val="40247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5378AC57-5ECF-E2A4-11D5-A0FCED5339D1}"/>
              </a:ext>
            </a:extLst>
          </p:cNvPr>
          <p:cNvSpPr>
            <a:spLocks noGrp="1"/>
          </p:cNvSpPr>
          <p:nvPr>
            <p:ph type="dt" sz="half" idx="10"/>
          </p:nvPr>
        </p:nvSpPr>
        <p:spPr/>
        <p:txBody>
          <a:bodyPr/>
          <a:lstStyle>
            <a:lvl1pPr>
              <a:defRPr/>
            </a:lvl1pPr>
          </a:lstStyle>
          <a:p>
            <a:pPr>
              <a:defRPr/>
            </a:pPr>
            <a:fld id="{576AF9EA-2CAF-4A00-8B15-1A2ACE80E36B}" type="datetimeFigureOut">
              <a:rPr lang="fr-FR"/>
              <a:pPr>
                <a:defRPr/>
              </a:pPr>
              <a:t>26/09/2023</a:t>
            </a:fld>
            <a:endParaRPr lang="fr-FR"/>
          </a:p>
        </p:txBody>
      </p:sp>
      <p:sp>
        <p:nvSpPr>
          <p:cNvPr id="5" name="Footer Placeholder 4">
            <a:extLst>
              <a:ext uri="{FF2B5EF4-FFF2-40B4-BE49-F238E27FC236}">
                <a16:creationId xmlns:a16="http://schemas.microsoft.com/office/drawing/2014/main" id="{7FB8A1CB-14B8-481E-6435-5E4504BA8EDE}"/>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24926483-CB50-5F69-EAAF-79DAB07FC252}"/>
              </a:ext>
            </a:extLst>
          </p:cNvPr>
          <p:cNvSpPr>
            <a:spLocks noGrp="1"/>
          </p:cNvSpPr>
          <p:nvPr>
            <p:ph type="sldNum" sz="quarter" idx="12"/>
          </p:nvPr>
        </p:nvSpPr>
        <p:spPr/>
        <p:txBody>
          <a:bodyPr/>
          <a:lstStyle>
            <a:lvl1pPr>
              <a:defRPr/>
            </a:lvl1pPr>
          </a:lstStyle>
          <a:p>
            <a:pPr>
              <a:defRPr/>
            </a:pPr>
            <a:fld id="{EC1353FB-9ADF-4EEE-96E1-FAF85DC343D2}" type="slidenum">
              <a:rPr lang="fr-FR"/>
              <a:pPr>
                <a:defRPr/>
              </a:pPr>
              <a:t>‹N°›</a:t>
            </a:fld>
            <a:endParaRPr lang="fr-FR"/>
          </a:p>
        </p:txBody>
      </p:sp>
    </p:spTree>
    <p:extLst>
      <p:ext uri="{BB962C8B-B14F-4D97-AF65-F5344CB8AC3E}">
        <p14:creationId xmlns:p14="http://schemas.microsoft.com/office/powerpoint/2010/main" val="2195010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4" name="TextBox 17">
            <a:extLst>
              <a:ext uri="{FF2B5EF4-FFF2-40B4-BE49-F238E27FC236}">
                <a16:creationId xmlns:a16="http://schemas.microsoft.com/office/drawing/2014/main" id="{E65946EE-3CAF-48BA-39FB-CD853F4082AB}"/>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a:solidFill>
                  <a:srgbClr val="C0E474"/>
                </a:solidFill>
                <a:latin typeface="Arial" panose="020B0604020202020204" pitchFamily="34" charset="0"/>
              </a:rPr>
              <a:t>“</a:t>
            </a:r>
          </a:p>
        </p:txBody>
      </p:sp>
      <p:sp>
        <p:nvSpPr>
          <p:cNvPr id="5" name="TextBox 18">
            <a:extLst>
              <a:ext uri="{FF2B5EF4-FFF2-40B4-BE49-F238E27FC236}">
                <a16:creationId xmlns:a16="http://schemas.microsoft.com/office/drawing/2014/main" id="{B1288280-B2BF-6C5F-59EA-1368749CFDF4}"/>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6" name="Date Placeholder 3">
            <a:extLst>
              <a:ext uri="{FF2B5EF4-FFF2-40B4-BE49-F238E27FC236}">
                <a16:creationId xmlns:a16="http://schemas.microsoft.com/office/drawing/2014/main" id="{AA58F31E-0437-EDC5-AFD6-733D9ABF00F4}"/>
              </a:ext>
            </a:extLst>
          </p:cNvPr>
          <p:cNvSpPr>
            <a:spLocks noGrp="1"/>
          </p:cNvSpPr>
          <p:nvPr>
            <p:ph type="dt" sz="half" idx="14"/>
          </p:nvPr>
        </p:nvSpPr>
        <p:spPr/>
        <p:txBody>
          <a:bodyPr/>
          <a:lstStyle>
            <a:lvl1pPr>
              <a:defRPr/>
            </a:lvl1pPr>
          </a:lstStyle>
          <a:p>
            <a:pPr>
              <a:defRPr/>
            </a:pPr>
            <a:fld id="{9C83F210-A1EA-47CF-A897-1C26C0C4E389}" type="datetimeFigureOut">
              <a:rPr lang="fr-FR"/>
              <a:pPr>
                <a:defRPr/>
              </a:pPr>
              <a:t>26/09/2023</a:t>
            </a:fld>
            <a:endParaRPr lang="fr-FR"/>
          </a:p>
        </p:txBody>
      </p:sp>
      <p:sp>
        <p:nvSpPr>
          <p:cNvPr id="7" name="Footer Placeholder 4">
            <a:extLst>
              <a:ext uri="{FF2B5EF4-FFF2-40B4-BE49-F238E27FC236}">
                <a16:creationId xmlns:a16="http://schemas.microsoft.com/office/drawing/2014/main" id="{B8C98E73-31A9-ED6E-0200-FAF99092C37E}"/>
              </a:ext>
            </a:extLst>
          </p:cNvPr>
          <p:cNvSpPr>
            <a:spLocks noGrp="1"/>
          </p:cNvSpPr>
          <p:nvPr>
            <p:ph type="ftr" sz="quarter" idx="15"/>
          </p:nvPr>
        </p:nvSpPr>
        <p:spPr/>
        <p:txBody>
          <a:bodyPr/>
          <a:lstStyle>
            <a:lvl1pPr>
              <a:defRPr/>
            </a:lvl1pPr>
          </a:lstStyle>
          <a:p>
            <a:pPr>
              <a:defRPr/>
            </a:pPr>
            <a:endParaRPr lang="fr-FR"/>
          </a:p>
        </p:txBody>
      </p:sp>
      <p:sp>
        <p:nvSpPr>
          <p:cNvPr id="8" name="Slide Number Placeholder 5">
            <a:extLst>
              <a:ext uri="{FF2B5EF4-FFF2-40B4-BE49-F238E27FC236}">
                <a16:creationId xmlns:a16="http://schemas.microsoft.com/office/drawing/2014/main" id="{BEFDD85B-303A-349D-AC86-7DACC79D1804}"/>
              </a:ext>
            </a:extLst>
          </p:cNvPr>
          <p:cNvSpPr>
            <a:spLocks noGrp="1"/>
          </p:cNvSpPr>
          <p:nvPr>
            <p:ph type="sldNum" sz="quarter" idx="16"/>
          </p:nvPr>
        </p:nvSpPr>
        <p:spPr/>
        <p:txBody>
          <a:bodyPr/>
          <a:lstStyle>
            <a:lvl1pPr>
              <a:defRPr/>
            </a:lvl1pPr>
          </a:lstStyle>
          <a:p>
            <a:pPr>
              <a:defRPr/>
            </a:pPr>
            <a:fld id="{BC1607CF-E701-4884-881E-8B236F9A5AEA}" type="slidenum">
              <a:rPr lang="fr-FR"/>
              <a:pPr>
                <a:defRPr/>
              </a:pPr>
              <a:t>‹N°›</a:t>
            </a:fld>
            <a:endParaRPr lang="fr-FR"/>
          </a:p>
        </p:txBody>
      </p:sp>
    </p:spTree>
    <p:extLst>
      <p:ext uri="{BB962C8B-B14F-4D97-AF65-F5344CB8AC3E}">
        <p14:creationId xmlns:p14="http://schemas.microsoft.com/office/powerpoint/2010/main" val="1460149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2D3C3307-C05C-1F73-7E58-5392471B22AB}"/>
              </a:ext>
            </a:extLst>
          </p:cNvPr>
          <p:cNvSpPr>
            <a:spLocks noGrp="1"/>
          </p:cNvSpPr>
          <p:nvPr>
            <p:ph type="dt" sz="half" idx="10"/>
          </p:nvPr>
        </p:nvSpPr>
        <p:spPr/>
        <p:txBody>
          <a:bodyPr/>
          <a:lstStyle>
            <a:lvl1pPr>
              <a:defRPr/>
            </a:lvl1pPr>
          </a:lstStyle>
          <a:p>
            <a:pPr>
              <a:defRPr/>
            </a:pPr>
            <a:fld id="{E16A364F-4D5D-4215-A35A-24053261FDD5}" type="datetimeFigureOut">
              <a:rPr lang="fr-FR"/>
              <a:pPr>
                <a:defRPr/>
              </a:pPr>
              <a:t>26/09/2023</a:t>
            </a:fld>
            <a:endParaRPr lang="fr-FR"/>
          </a:p>
        </p:txBody>
      </p:sp>
      <p:sp>
        <p:nvSpPr>
          <p:cNvPr id="5" name="Footer Placeholder 4">
            <a:extLst>
              <a:ext uri="{FF2B5EF4-FFF2-40B4-BE49-F238E27FC236}">
                <a16:creationId xmlns:a16="http://schemas.microsoft.com/office/drawing/2014/main" id="{88598BCE-7E7C-1089-A93D-399600D6D81C}"/>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1BC1DF25-C5C0-0DED-64B5-F2B6A8E88344}"/>
              </a:ext>
            </a:extLst>
          </p:cNvPr>
          <p:cNvSpPr>
            <a:spLocks noGrp="1"/>
          </p:cNvSpPr>
          <p:nvPr>
            <p:ph type="sldNum" sz="quarter" idx="12"/>
          </p:nvPr>
        </p:nvSpPr>
        <p:spPr/>
        <p:txBody>
          <a:bodyPr/>
          <a:lstStyle>
            <a:lvl1pPr>
              <a:defRPr/>
            </a:lvl1pPr>
          </a:lstStyle>
          <a:p>
            <a:pPr>
              <a:defRPr/>
            </a:pPr>
            <a:fld id="{42166600-7F27-4355-B135-D4717AB1CEEF}" type="slidenum">
              <a:rPr lang="fr-FR"/>
              <a:pPr>
                <a:defRPr/>
              </a:pPr>
              <a:t>‹N°›</a:t>
            </a:fld>
            <a:endParaRPr lang="fr-FR"/>
          </a:p>
        </p:txBody>
      </p:sp>
    </p:spTree>
    <p:extLst>
      <p:ext uri="{BB962C8B-B14F-4D97-AF65-F5344CB8AC3E}">
        <p14:creationId xmlns:p14="http://schemas.microsoft.com/office/powerpoint/2010/main" val="2616679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4" name="TextBox 17">
            <a:extLst>
              <a:ext uri="{FF2B5EF4-FFF2-40B4-BE49-F238E27FC236}">
                <a16:creationId xmlns:a16="http://schemas.microsoft.com/office/drawing/2014/main" id="{D52E0F46-D163-4D19-67E3-C821670FCD9F}"/>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a:solidFill>
                  <a:srgbClr val="C0E474"/>
                </a:solidFill>
                <a:latin typeface="Arial" panose="020B0604020202020204" pitchFamily="34" charset="0"/>
              </a:rPr>
              <a:t>“</a:t>
            </a:r>
          </a:p>
        </p:txBody>
      </p:sp>
      <p:sp>
        <p:nvSpPr>
          <p:cNvPr id="5" name="TextBox 18">
            <a:extLst>
              <a:ext uri="{FF2B5EF4-FFF2-40B4-BE49-F238E27FC236}">
                <a16:creationId xmlns:a16="http://schemas.microsoft.com/office/drawing/2014/main" id="{A3F43468-79CA-FE98-C3BC-B48432D64E39}"/>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fr-FR"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6" name="Date Placeholder 3">
            <a:extLst>
              <a:ext uri="{FF2B5EF4-FFF2-40B4-BE49-F238E27FC236}">
                <a16:creationId xmlns:a16="http://schemas.microsoft.com/office/drawing/2014/main" id="{D3EAF723-0569-CE96-37F4-7E1CE24B7A1F}"/>
              </a:ext>
            </a:extLst>
          </p:cNvPr>
          <p:cNvSpPr>
            <a:spLocks noGrp="1"/>
          </p:cNvSpPr>
          <p:nvPr>
            <p:ph type="dt" sz="half" idx="14"/>
          </p:nvPr>
        </p:nvSpPr>
        <p:spPr/>
        <p:txBody>
          <a:bodyPr/>
          <a:lstStyle>
            <a:lvl1pPr>
              <a:defRPr/>
            </a:lvl1pPr>
          </a:lstStyle>
          <a:p>
            <a:pPr>
              <a:defRPr/>
            </a:pPr>
            <a:fld id="{77EB6786-1FE9-4323-B76A-6C37159870F2}" type="datetimeFigureOut">
              <a:rPr lang="fr-FR"/>
              <a:pPr>
                <a:defRPr/>
              </a:pPr>
              <a:t>26/09/2023</a:t>
            </a:fld>
            <a:endParaRPr lang="fr-FR"/>
          </a:p>
        </p:txBody>
      </p:sp>
      <p:sp>
        <p:nvSpPr>
          <p:cNvPr id="7" name="Footer Placeholder 4">
            <a:extLst>
              <a:ext uri="{FF2B5EF4-FFF2-40B4-BE49-F238E27FC236}">
                <a16:creationId xmlns:a16="http://schemas.microsoft.com/office/drawing/2014/main" id="{88D97530-C717-749B-0B9A-E1FC17358933}"/>
              </a:ext>
            </a:extLst>
          </p:cNvPr>
          <p:cNvSpPr>
            <a:spLocks noGrp="1"/>
          </p:cNvSpPr>
          <p:nvPr>
            <p:ph type="ftr" sz="quarter" idx="15"/>
          </p:nvPr>
        </p:nvSpPr>
        <p:spPr/>
        <p:txBody>
          <a:bodyPr/>
          <a:lstStyle>
            <a:lvl1pPr>
              <a:defRPr/>
            </a:lvl1pPr>
          </a:lstStyle>
          <a:p>
            <a:pPr>
              <a:defRPr/>
            </a:pPr>
            <a:endParaRPr lang="fr-FR"/>
          </a:p>
        </p:txBody>
      </p:sp>
      <p:sp>
        <p:nvSpPr>
          <p:cNvPr id="8" name="Slide Number Placeholder 5">
            <a:extLst>
              <a:ext uri="{FF2B5EF4-FFF2-40B4-BE49-F238E27FC236}">
                <a16:creationId xmlns:a16="http://schemas.microsoft.com/office/drawing/2014/main" id="{F8E5B217-EDC3-219F-672D-D4F211E8061B}"/>
              </a:ext>
            </a:extLst>
          </p:cNvPr>
          <p:cNvSpPr>
            <a:spLocks noGrp="1"/>
          </p:cNvSpPr>
          <p:nvPr>
            <p:ph type="sldNum" sz="quarter" idx="16"/>
          </p:nvPr>
        </p:nvSpPr>
        <p:spPr/>
        <p:txBody>
          <a:bodyPr/>
          <a:lstStyle>
            <a:lvl1pPr>
              <a:defRPr/>
            </a:lvl1pPr>
          </a:lstStyle>
          <a:p>
            <a:pPr>
              <a:defRPr/>
            </a:pPr>
            <a:fld id="{2310D288-BB38-465D-9120-AF18C43BEFFD}" type="slidenum">
              <a:rPr lang="fr-FR"/>
              <a:pPr>
                <a:defRPr/>
              </a:pPr>
              <a:t>‹N°›</a:t>
            </a:fld>
            <a:endParaRPr lang="fr-FR"/>
          </a:p>
        </p:txBody>
      </p:sp>
    </p:spTree>
    <p:extLst>
      <p:ext uri="{BB962C8B-B14F-4D97-AF65-F5344CB8AC3E}">
        <p14:creationId xmlns:p14="http://schemas.microsoft.com/office/powerpoint/2010/main" val="311965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368234683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93590FE1-7FCE-50AF-02A3-0BDFEA3D45AA}"/>
              </a:ext>
            </a:extLst>
          </p:cNvPr>
          <p:cNvSpPr>
            <a:spLocks noGrp="1"/>
          </p:cNvSpPr>
          <p:nvPr>
            <p:ph type="dt" sz="half" idx="14"/>
          </p:nvPr>
        </p:nvSpPr>
        <p:spPr/>
        <p:txBody>
          <a:bodyPr/>
          <a:lstStyle>
            <a:lvl1pPr>
              <a:defRPr/>
            </a:lvl1pPr>
          </a:lstStyle>
          <a:p>
            <a:pPr>
              <a:defRPr/>
            </a:pPr>
            <a:fld id="{53BBD3A4-D665-4605-AB13-CB84A61A2BB3}" type="datetimeFigureOut">
              <a:rPr lang="fr-FR"/>
              <a:pPr>
                <a:defRPr/>
              </a:pPr>
              <a:t>26/09/2023</a:t>
            </a:fld>
            <a:endParaRPr lang="fr-FR"/>
          </a:p>
        </p:txBody>
      </p:sp>
      <p:sp>
        <p:nvSpPr>
          <p:cNvPr id="5" name="Footer Placeholder 4">
            <a:extLst>
              <a:ext uri="{FF2B5EF4-FFF2-40B4-BE49-F238E27FC236}">
                <a16:creationId xmlns:a16="http://schemas.microsoft.com/office/drawing/2014/main" id="{47DA10C6-B9B7-84C7-5C48-FED76FE9172F}"/>
              </a:ext>
            </a:extLst>
          </p:cNvPr>
          <p:cNvSpPr>
            <a:spLocks noGrp="1"/>
          </p:cNvSpPr>
          <p:nvPr>
            <p:ph type="ftr" sz="quarter" idx="15"/>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AA2CA96D-F23C-A3DF-9030-D0EBA8696ECA}"/>
              </a:ext>
            </a:extLst>
          </p:cNvPr>
          <p:cNvSpPr>
            <a:spLocks noGrp="1"/>
          </p:cNvSpPr>
          <p:nvPr>
            <p:ph type="sldNum" sz="quarter" idx="16"/>
          </p:nvPr>
        </p:nvSpPr>
        <p:spPr/>
        <p:txBody>
          <a:bodyPr/>
          <a:lstStyle>
            <a:lvl1pPr>
              <a:defRPr/>
            </a:lvl1pPr>
          </a:lstStyle>
          <a:p>
            <a:pPr>
              <a:defRPr/>
            </a:pPr>
            <a:fld id="{3E6484EA-773F-4C14-9714-812495B4976B}" type="slidenum">
              <a:rPr lang="fr-FR"/>
              <a:pPr>
                <a:defRPr/>
              </a:pPr>
              <a:t>‹N°›</a:t>
            </a:fld>
            <a:endParaRPr lang="fr-FR"/>
          </a:p>
        </p:txBody>
      </p:sp>
    </p:spTree>
    <p:extLst>
      <p:ext uri="{BB962C8B-B14F-4D97-AF65-F5344CB8AC3E}">
        <p14:creationId xmlns:p14="http://schemas.microsoft.com/office/powerpoint/2010/main" val="3791536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0DADE9EC-4FC4-CF0F-4B6E-62BFEC750E91}"/>
              </a:ext>
            </a:extLst>
          </p:cNvPr>
          <p:cNvSpPr>
            <a:spLocks noGrp="1"/>
          </p:cNvSpPr>
          <p:nvPr>
            <p:ph type="dt" sz="half" idx="10"/>
          </p:nvPr>
        </p:nvSpPr>
        <p:spPr/>
        <p:txBody>
          <a:bodyPr/>
          <a:lstStyle>
            <a:lvl1pPr>
              <a:defRPr/>
            </a:lvl1pPr>
          </a:lstStyle>
          <a:p>
            <a:pPr>
              <a:defRPr/>
            </a:pPr>
            <a:fld id="{9E6D6C6E-594B-4677-A26F-51BB23C9A4B2}" type="datetimeFigureOut">
              <a:rPr lang="fr-FR"/>
              <a:pPr>
                <a:defRPr/>
              </a:pPr>
              <a:t>26/09/2023</a:t>
            </a:fld>
            <a:endParaRPr lang="fr-FR"/>
          </a:p>
        </p:txBody>
      </p:sp>
      <p:sp>
        <p:nvSpPr>
          <p:cNvPr id="5" name="Footer Placeholder 4">
            <a:extLst>
              <a:ext uri="{FF2B5EF4-FFF2-40B4-BE49-F238E27FC236}">
                <a16:creationId xmlns:a16="http://schemas.microsoft.com/office/drawing/2014/main" id="{10DBB11A-2098-6E65-3F87-5B9B83294221}"/>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80CCB60C-F3EF-2C89-3A39-A3715C3FDD14}"/>
              </a:ext>
            </a:extLst>
          </p:cNvPr>
          <p:cNvSpPr>
            <a:spLocks noGrp="1"/>
          </p:cNvSpPr>
          <p:nvPr>
            <p:ph type="sldNum" sz="quarter" idx="12"/>
          </p:nvPr>
        </p:nvSpPr>
        <p:spPr/>
        <p:txBody>
          <a:bodyPr/>
          <a:lstStyle>
            <a:lvl1pPr>
              <a:defRPr/>
            </a:lvl1pPr>
          </a:lstStyle>
          <a:p>
            <a:pPr>
              <a:defRPr/>
            </a:pPr>
            <a:fld id="{D631B816-573B-4E52-9F0C-1B76B3259D2C}" type="slidenum">
              <a:rPr lang="fr-FR"/>
              <a:pPr>
                <a:defRPr/>
              </a:pPr>
              <a:t>‹N°›</a:t>
            </a:fld>
            <a:endParaRPr lang="fr-FR"/>
          </a:p>
        </p:txBody>
      </p:sp>
    </p:spTree>
    <p:extLst>
      <p:ext uri="{BB962C8B-B14F-4D97-AF65-F5344CB8AC3E}">
        <p14:creationId xmlns:p14="http://schemas.microsoft.com/office/powerpoint/2010/main" val="4027454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5D19497D-ED7E-C430-9322-107771779E50}"/>
              </a:ext>
            </a:extLst>
          </p:cNvPr>
          <p:cNvSpPr>
            <a:spLocks noGrp="1"/>
          </p:cNvSpPr>
          <p:nvPr>
            <p:ph type="dt" sz="half" idx="10"/>
          </p:nvPr>
        </p:nvSpPr>
        <p:spPr/>
        <p:txBody>
          <a:bodyPr/>
          <a:lstStyle>
            <a:lvl1pPr>
              <a:defRPr/>
            </a:lvl1pPr>
          </a:lstStyle>
          <a:p>
            <a:pPr>
              <a:defRPr/>
            </a:pPr>
            <a:fld id="{85881529-789B-467D-AF7D-AD6BD9878248}" type="datetimeFigureOut">
              <a:rPr lang="fr-FR"/>
              <a:pPr>
                <a:defRPr/>
              </a:pPr>
              <a:t>26/09/2023</a:t>
            </a:fld>
            <a:endParaRPr lang="fr-FR"/>
          </a:p>
        </p:txBody>
      </p:sp>
      <p:sp>
        <p:nvSpPr>
          <p:cNvPr id="5" name="Footer Placeholder 4">
            <a:extLst>
              <a:ext uri="{FF2B5EF4-FFF2-40B4-BE49-F238E27FC236}">
                <a16:creationId xmlns:a16="http://schemas.microsoft.com/office/drawing/2014/main" id="{327440B7-32D4-937A-0FCE-4500E1D1DFA7}"/>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73DD1511-17D5-8097-DB40-F3B50423955D}"/>
              </a:ext>
            </a:extLst>
          </p:cNvPr>
          <p:cNvSpPr>
            <a:spLocks noGrp="1"/>
          </p:cNvSpPr>
          <p:nvPr>
            <p:ph type="sldNum" sz="quarter" idx="12"/>
          </p:nvPr>
        </p:nvSpPr>
        <p:spPr/>
        <p:txBody>
          <a:bodyPr/>
          <a:lstStyle>
            <a:lvl1pPr>
              <a:defRPr/>
            </a:lvl1pPr>
          </a:lstStyle>
          <a:p>
            <a:pPr>
              <a:defRPr/>
            </a:pPr>
            <a:fld id="{5D7350CC-16E3-42E3-B266-A483914875FD}" type="slidenum">
              <a:rPr lang="fr-FR"/>
              <a:pPr>
                <a:defRPr/>
              </a:pPr>
              <a:t>‹N°›</a:t>
            </a:fld>
            <a:endParaRPr lang="fr-FR"/>
          </a:p>
        </p:txBody>
      </p:sp>
    </p:spTree>
    <p:extLst>
      <p:ext uri="{BB962C8B-B14F-4D97-AF65-F5344CB8AC3E}">
        <p14:creationId xmlns:p14="http://schemas.microsoft.com/office/powerpoint/2010/main" val="171226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98837803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407492654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83308370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28632496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11617222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329965788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DC7E37-8AA6-4D0D-A2E5-7A6477877C8F}" type="datetimeFigureOut">
              <a:rPr lang="fr-FR" smtClean="0"/>
              <a:pPr/>
              <a:t>26/09/2023</a:t>
            </a:fld>
            <a:endParaRPr lang="fr-F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A488567-FA78-4E60-BA49-20D439808E02}" type="slidenum">
              <a:rPr lang="fr-FR" smtClean="0"/>
              <a:pPr/>
              <a:t>‹N°›</a:t>
            </a:fld>
            <a:endParaRPr lang="fr-FR"/>
          </a:p>
        </p:txBody>
      </p:sp>
    </p:spTree>
    <p:extLst>
      <p:ext uri="{BB962C8B-B14F-4D97-AF65-F5344CB8AC3E}">
        <p14:creationId xmlns:p14="http://schemas.microsoft.com/office/powerpoint/2010/main" val="2929293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wip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27FAA4A7-BF5A-137F-A424-3BA1CBC1D296}"/>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id="{0E6477B5-4D6D-C5C6-3B6E-4EAC65557CB6}"/>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D93644AC-A65C-5A41-5B23-88D1C6162244}"/>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DB927AB-AC08-8F9E-056F-FEFEA1791B99}"/>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57A1977D-1282-B273-41E3-0091FB1E0BC3}"/>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6E266403-9474-FC6B-85E0-9199A8EA8CFC}"/>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82A18FF4-1FB4-0B05-911D-9C25703793BB}"/>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513F6949-3F29-84F7-16E0-4926CE02A7EA}"/>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D68099E-A457-247C-5E7B-B5918486219A}"/>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9D620FB2-67F3-59D1-FD38-B5793A75023D}"/>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658CDB62-0F96-179B-2267-595140F4B297}"/>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43E4C80C-F66C-A0D5-C92D-5998FECF4F14}"/>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 style du titre</a:t>
            </a:r>
            <a:endParaRPr lang="en-US" altLang="fr-FR"/>
          </a:p>
        </p:txBody>
      </p:sp>
      <p:sp>
        <p:nvSpPr>
          <p:cNvPr id="1028" name="Text Placeholder 2">
            <a:extLst>
              <a:ext uri="{FF2B5EF4-FFF2-40B4-BE49-F238E27FC236}">
                <a16:creationId xmlns:a16="http://schemas.microsoft.com/office/drawing/2014/main" id="{3EFCD131-BBDD-A78B-163E-62FC2C246389}"/>
              </a:ext>
            </a:extLst>
          </p:cNvPr>
          <p:cNvSpPr>
            <a:spLocks noGrp="1" noChangeArrowheads="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0B938343-78B2-6EF5-F196-63FAC61F5A61}"/>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3CD12C70-BCFA-45F9-B5A8-8DB3BC8E879D}" type="datetimeFigureOut">
              <a:rPr lang="fr-FR"/>
              <a:pPr>
                <a:defRPr/>
              </a:pPr>
              <a:t>26/09/2023</a:t>
            </a:fld>
            <a:endParaRPr lang="fr-FR"/>
          </a:p>
        </p:txBody>
      </p:sp>
      <p:sp>
        <p:nvSpPr>
          <p:cNvPr id="5" name="Footer Placeholder 4">
            <a:extLst>
              <a:ext uri="{FF2B5EF4-FFF2-40B4-BE49-F238E27FC236}">
                <a16:creationId xmlns:a16="http://schemas.microsoft.com/office/drawing/2014/main" id="{1BE41676-10D0-DFBE-6790-5624D7D0A9EA}"/>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fr-FR"/>
          </a:p>
        </p:txBody>
      </p:sp>
      <p:sp>
        <p:nvSpPr>
          <p:cNvPr id="6" name="Slide Number Placeholder 5">
            <a:extLst>
              <a:ext uri="{FF2B5EF4-FFF2-40B4-BE49-F238E27FC236}">
                <a16:creationId xmlns:a16="http://schemas.microsoft.com/office/drawing/2014/main" id="{073E22ED-C5D9-4EF1-5178-7D2B853F0CBF}"/>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2236F9BB-C1EB-45C1-95DC-2F7FE1E0AB6A}" type="slidenum">
              <a:rPr lang="fr-FR"/>
              <a:pPr>
                <a:defRPr/>
              </a:pPr>
              <a:t>‹N°›</a:t>
            </a:fld>
            <a:endParaRPr lang="fr-FR"/>
          </a:p>
        </p:txBody>
      </p:sp>
    </p:spTree>
    <p:extLst>
      <p:ext uri="{BB962C8B-B14F-4D97-AF65-F5344CB8AC3E}">
        <p14:creationId xmlns:p14="http://schemas.microsoft.com/office/powerpoint/2010/main" val="18121204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6.gif"/><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1.jpeg"/><Relationship Id="rId4" Type="http://schemas.microsoft.com/office/2007/relationships/hdphoto" Target="../media/hdphoto5.wdp"/><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Db3-k2ptIGw&amp;feature=emb_logo"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Le%20centre%20de%20Sisophon.mp4" TargetMode="Externa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55" y="0"/>
            <a:ext cx="9196568" cy="6858000"/>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6804" y="6088015"/>
            <a:ext cx="1115168" cy="393794"/>
          </a:xfrm>
          <a:prstGeom prst="rect">
            <a:avLst/>
          </a:prstGeom>
        </p:spPr>
      </p:pic>
      <p:sp>
        <p:nvSpPr>
          <p:cNvPr id="8" name="ZoneTexte 7"/>
          <p:cNvSpPr txBox="1"/>
          <p:nvPr/>
        </p:nvSpPr>
        <p:spPr>
          <a:xfrm>
            <a:off x="489404" y="400058"/>
            <a:ext cx="8259060" cy="830997"/>
          </a:xfrm>
          <a:prstGeom prst="rect">
            <a:avLst/>
          </a:prstGeom>
          <a:noFill/>
        </p:spPr>
        <p:txBody>
          <a:bodyPr wrap="square" rtlCol="0">
            <a:spAutoFit/>
          </a:bodyPr>
          <a:lstStyle/>
          <a:p>
            <a:pPr algn="ctr"/>
            <a:r>
              <a:rPr lang="fr-FR" sz="4800" b="1" dirty="0">
                <a:solidFill>
                  <a:schemeClr val="bg1"/>
                </a:solidFill>
                <a:effectLst>
                  <a:outerShdw blurRad="38100" dist="38100" dir="2700000" algn="tl">
                    <a:srgbClr val="000000">
                      <a:alpha val="43137"/>
                    </a:srgbClr>
                  </a:outerShdw>
                </a:effectLst>
              </a:rPr>
              <a:t>L’ ECOLE EST UNE CHANCE !</a:t>
            </a:r>
          </a:p>
        </p:txBody>
      </p:sp>
      <p:pic>
        <p:nvPicPr>
          <p:cNvPr id="6" name="Picture 5">
            <a:extLst>
              <a:ext uri="{FF2B5EF4-FFF2-40B4-BE49-F238E27FC236}">
                <a16:creationId xmlns:a16="http://schemas.microsoft.com/office/drawing/2014/main" id="{D48EB54C-0701-4717-84D8-4318BEC97A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0312" y="4908213"/>
            <a:ext cx="1368152" cy="1174461"/>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06903"/>
            <a:ext cx="6347713" cy="936104"/>
          </a:xfrm>
        </p:spPr>
        <p:txBody>
          <a:bodyPr vert="horz" lIns="91440" tIns="45720" rIns="91440" bIns="45720" rtlCol="0" anchor="t">
            <a:normAutofit/>
          </a:bodyPr>
          <a:lstStyle/>
          <a:p>
            <a:pPr algn="ctr"/>
            <a:r>
              <a:rPr lang="fr-FR" b="1" dirty="0">
                <a:solidFill>
                  <a:srgbClr val="90C226"/>
                </a:solidFill>
              </a:rPr>
              <a:t>Aller à l’école</a:t>
            </a:r>
          </a:p>
        </p:txBody>
      </p:sp>
      <p:sp>
        <p:nvSpPr>
          <p:cNvPr id="18" name="Espace réservé du contenu 2"/>
          <p:cNvSpPr txBox="1">
            <a:spLocks/>
          </p:cNvSpPr>
          <p:nvPr/>
        </p:nvSpPr>
        <p:spPr>
          <a:xfrm>
            <a:off x="6957312" y="8715186"/>
            <a:ext cx="634771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endParaRPr lang="fr-FR"/>
          </a:p>
          <a:p>
            <a:endParaRPr lang="fr-FR" dirty="0"/>
          </a:p>
        </p:txBody>
      </p:sp>
      <p:pic>
        <p:nvPicPr>
          <p:cNvPr id="24" name="Picture 4" descr="https://scontent-cdg2-1.xx.fbcdn.net/v/t1.15752-9/43063176_159229331681037_722014548265009152_n.jpg?_nc_cat=108&amp;oh=6f0c7869aee0eef68700df00a3756772&amp;oe=5C5F7E9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57332" y="1166536"/>
            <a:ext cx="4096116" cy="23610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Ã©sultat de recherche d'images pour &quot;ecoliers mousson&quot;">
            <a:extLst>
              <a:ext uri="{FF2B5EF4-FFF2-40B4-BE49-F238E27FC236}">
                <a16:creationId xmlns:a16="http://schemas.microsoft.com/office/drawing/2014/main" id="{72D9C621-09CC-4359-B6F2-BA2E5D68A7B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09412" y="3942631"/>
            <a:ext cx="4193159" cy="27198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4EAFCCB-6675-5E7B-BF34-FDBFB4F096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06" y="1143007"/>
            <a:ext cx="4534482" cy="2344862"/>
          </a:xfrm>
          <a:prstGeom prst="rect">
            <a:avLst/>
          </a:prstGeom>
        </p:spPr>
      </p:pic>
      <p:pic>
        <p:nvPicPr>
          <p:cNvPr id="7" name="Image 6">
            <a:extLst>
              <a:ext uri="{FF2B5EF4-FFF2-40B4-BE49-F238E27FC236}">
                <a16:creationId xmlns:a16="http://schemas.microsoft.com/office/drawing/2014/main" id="{4AC679EE-0A99-D6F5-D458-116E161927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06" y="3942631"/>
            <a:ext cx="4534482" cy="2675200"/>
          </a:xfrm>
          <a:prstGeom prst="rect">
            <a:avLst/>
          </a:prstGeom>
        </p:spPr>
      </p:pic>
      <p:sp>
        <p:nvSpPr>
          <p:cNvPr id="3" name="Titre 6">
            <a:extLst>
              <a:ext uri="{FF2B5EF4-FFF2-40B4-BE49-F238E27FC236}">
                <a16:creationId xmlns:a16="http://schemas.microsoft.com/office/drawing/2014/main" id="{D3F5CE01-C84F-8531-1FF9-00ABDE42D2A5}"/>
              </a:ext>
            </a:extLst>
          </p:cNvPr>
          <p:cNvSpPr txBox="1">
            <a:spLocks/>
          </p:cNvSpPr>
          <p:nvPr/>
        </p:nvSpPr>
        <p:spPr bwMode="auto">
          <a:xfrm>
            <a:off x="81106" y="44103"/>
            <a:ext cx="8972342" cy="936625"/>
          </a:xfrm>
          <a:prstGeom prst="rect">
            <a:avLst/>
          </a:prstGeom>
          <a:solidFill>
            <a:srgbClr val="7FBB46"/>
          </a:solidFill>
          <a:ln w="19050" cap="rnd" cmpd="sng" algn="ctr">
            <a:noFill/>
            <a:prstDash val="soli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lgn="l" defTabSz="457200" rtl="0" eaLnBrk="0" fontAlgn="base" hangingPunct="0">
              <a:spcBef>
                <a:spcPct val="0"/>
              </a:spcBef>
              <a:spcAft>
                <a:spcPct val="0"/>
              </a:spcAft>
              <a:defRPr sz="3600" kern="1200">
                <a:solidFill>
                  <a:schemeClr val="lt1"/>
                </a:solidFill>
                <a:latin typeface="+mn-lt"/>
                <a:ea typeface="+mn-ea"/>
                <a:cs typeface="+mn-cs"/>
              </a:defRPr>
            </a:lvl1pPr>
            <a:lvl2pPr algn="l" defTabSz="457200" rtl="0" eaLnBrk="0" fontAlgn="base" hangingPunct="0">
              <a:spcBef>
                <a:spcPct val="0"/>
              </a:spcBef>
              <a:spcAft>
                <a:spcPct val="0"/>
              </a:spcAft>
              <a:defRPr sz="3600">
                <a:solidFill>
                  <a:schemeClr val="lt1"/>
                </a:solidFill>
                <a:latin typeface="+mn-lt"/>
                <a:ea typeface="+mn-ea"/>
                <a:cs typeface="+mn-cs"/>
              </a:defRPr>
            </a:lvl2pPr>
            <a:lvl3pPr algn="l" defTabSz="457200" rtl="0" eaLnBrk="0" fontAlgn="base" hangingPunct="0">
              <a:spcBef>
                <a:spcPct val="0"/>
              </a:spcBef>
              <a:spcAft>
                <a:spcPct val="0"/>
              </a:spcAft>
              <a:defRPr sz="3600">
                <a:solidFill>
                  <a:schemeClr val="lt1"/>
                </a:solidFill>
                <a:latin typeface="+mn-lt"/>
                <a:ea typeface="+mn-ea"/>
                <a:cs typeface="+mn-cs"/>
              </a:defRPr>
            </a:lvl3pPr>
            <a:lvl4pPr algn="l" defTabSz="457200" rtl="0" eaLnBrk="0" fontAlgn="base" hangingPunct="0">
              <a:spcBef>
                <a:spcPct val="0"/>
              </a:spcBef>
              <a:spcAft>
                <a:spcPct val="0"/>
              </a:spcAft>
              <a:defRPr sz="3600">
                <a:solidFill>
                  <a:schemeClr val="lt1"/>
                </a:solidFill>
                <a:latin typeface="+mn-lt"/>
                <a:ea typeface="+mn-ea"/>
                <a:cs typeface="+mn-cs"/>
              </a:defRPr>
            </a:lvl4pPr>
            <a:lvl5pPr algn="l" defTabSz="457200" rtl="0" eaLnBrk="0" fontAlgn="base" hangingPunct="0">
              <a:spcBef>
                <a:spcPct val="0"/>
              </a:spcBef>
              <a:spcAft>
                <a:spcPct val="0"/>
              </a:spcAft>
              <a:defRPr sz="3600">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marL="0" lvl="1" algn="ctr">
              <a:defRPr/>
            </a:pPr>
            <a:r>
              <a:rPr lang="fr-FR" altLang="fr-FR" sz="3200" b="1" dirty="0">
                <a:solidFill>
                  <a:schemeClr val="bg1"/>
                </a:solidFill>
              </a:rPr>
              <a:t>Aller à l’école</a:t>
            </a:r>
            <a:endParaRPr lang="fr-FR" sz="3200" b="1" kern="0" dirty="0">
              <a:solidFill>
                <a:schemeClr val="bg1"/>
              </a:solidFill>
              <a:latin typeface="Softhand script"/>
            </a:endParaRPr>
          </a:p>
        </p:txBody>
      </p:sp>
    </p:spTree>
    <p:extLst>
      <p:ext uri="{BB962C8B-B14F-4D97-AF65-F5344CB8AC3E}">
        <p14:creationId xmlns:p14="http://schemas.microsoft.com/office/powerpoint/2010/main" val="34243368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Espace réservé du contenu 2"/>
          <p:cNvSpPr txBox="1">
            <a:spLocks/>
          </p:cNvSpPr>
          <p:nvPr/>
        </p:nvSpPr>
        <p:spPr>
          <a:xfrm>
            <a:off x="6957312" y="8715186"/>
            <a:ext cx="634771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endParaRPr lang="fr-FR"/>
          </a:p>
          <a:p>
            <a:endParaRPr lang="fr-FR" dirty="0"/>
          </a:p>
        </p:txBody>
      </p:sp>
      <p:pic>
        <p:nvPicPr>
          <p:cNvPr id="3" name="Image 2">
            <a:extLst>
              <a:ext uri="{FF2B5EF4-FFF2-40B4-BE49-F238E27FC236}">
                <a16:creationId xmlns:a16="http://schemas.microsoft.com/office/drawing/2014/main" id="{031C5AAA-935F-FB7E-E66C-723E9C12F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172" y="1143007"/>
            <a:ext cx="4354198" cy="2880170"/>
          </a:xfrm>
          <a:prstGeom prst="rect">
            <a:avLst/>
          </a:prstGeom>
        </p:spPr>
      </p:pic>
      <p:pic>
        <p:nvPicPr>
          <p:cNvPr id="4" name="Image 3">
            <a:extLst>
              <a:ext uri="{FF2B5EF4-FFF2-40B4-BE49-F238E27FC236}">
                <a16:creationId xmlns:a16="http://schemas.microsoft.com/office/drawing/2014/main" id="{2C2A4DA6-0480-0BEA-52DA-76D56EB8D4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3632" y="4023177"/>
            <a:ext cx="4325596" cy="2677100"/>
          </a:xfrm>
          <a:prstGeom prst="rect">
            <a:avLst/>
          </a:prstGeom>
        </p:spPr>
      </p:pic>
      <p:pic>
        <p:nvPicPr>
          <p:cNvPr id="8" name="Image 7">
            <a:extLst>
              <a:ext uri="{FF2B5EF4-FFF2-40B4-BE49-F238E27FC236}">
                <a16:creationId xmlns:a16="http://schemas.microsoft.com/office/drawing/2014/main" id="{70AE27C1-4030-4536-20EC-4E58E0B92A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3632" y="1124744"/>
            <a:ext cx="4325596" cy="2839229"/>
          </a:xfrm>
          <a:prstGeom prst="rect">
            <a:avLst/>
          </a:prstGeom>
        </p:spPr>
      </p:pic>
      <p:pic>
        <p:nvPicPr>
          <p:cNvPr id="7" name="Image 6">
            <a:extLst>
              <a:ext uri="{FF2B5EF4-FFF2-40B4-BE49-F238E27FC236}">
                <a16:creationId xmlns:a16="http://schemas.microsoft.com/office/drawing/2014/main" id="{C618C0FE-2A68-6737-74C2-EC53033CE0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12" y="4077072"/>
            <a:ext cx="4296591" cy="2600325"/>
          </a:xfrm>
          <a:prstGeom prst="rect">
            <a:avLst/>
          </a:prstGeom>
        </p:spPr>
      </p:pic>
      <p:sp>
        <p:nvSpPr>
          <p:cNvPr id="5" name="Titre 6">
            <a:extLst>
              <a:ext uri="{FF2B5EF4-FFF2-40B4-BE49-F238E27FC236}">
                <a16:creationId xmlns:a16="http://schemas.microsoft.com/office/drawing/2014/main" id="{AA83B2A2-8C36-780E-9B2B-A5D3036E7298}"/>
              </a:ext>
            </a:extLst>
          </p:cNvPr>
          <p:cNvSpPr txBox="1">
            <a:spLocks noGrp="1"/>
          </p:cNvSpPr>
          <p:nvPr>
            <p:ph type="title"/>
          </p:nvPr>
        </p:nvSpPr>
        <p:spPr bwMode="auto">
          <a:xfrm>
            <a:off x="196172" y="116632"/>
            <a:ext cx="8723056" cy="936625"/>
          </a:xfrm>
          <a:prstGeom prst="rect">
            <a:avLst/>
          </a:prstGeom>
          <a:solidFill>
            <a:srgbClr val="7FBB46"/>
          </a:solidFill>
          <a:ln w="19050" cap="rnd" cmpd="sng" algn="ctr">
            <a:noFill/>
            <a:prstDash val="soli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l" defTabSz="457200" rtl="0" eaLnBrk="0" fontAlgn="base" hangingPunct="0">
              <a:spcBef>
                <a:spcPct val="0"/>
              </a:spcBef>
              <a:spcAft>
                <a:spcPct val="0"/>
              </a:spcAft>
              <a:defRPr sz="3600" kern="1200">
                <a:solidFill>
                  <a:schemeClr val="lt1"/>
                </a:solidFill>
                <a:latin typeface="+mn-lt"/>
                <a:ea typeface="+mn-ea"/>
                <a:cs typeface="+mn-cs"/>
              </a:defRPr>
            </a:lvl1pPr>
            <a:lvl2pPr algn="l" defTabSz="457200" rtl="0" eaLnBrk="0" fontAlgn="base" hangingPunct="0">
              <a:spcBef>
                <a:spcPct val="0"/>
              </a:spcBef>
              <a:spcAft>
                <a:spcPct val="0"/>
              </a:spcAft>
              <a:defRPr sz="3600">
                <a:solidFill>
                  <a:schemeClr val="lt1"/>
                </a:solidFill>
                <a:latin typeface="+mn-lt"/>
                <a:ea typeface="+mn-ea"/>
                <a:cs typeface="+mn-cs"/>
              </a:defRPr>
            </a:lvl2pPr>
            <a:lvl3pPr algn="l" defTabSz="457200" rtl="0" eaLnBrk="0" fontAlgn="base" hangingPunct="0">
              <a:spcBef>
                <a:spcPct val="0"/>
              </a:spcBef>
              <a:spcAft>
                <a:spcPct val="0"/>
              </a:spcAft>
              <a:defRPr sz="3600">
                <a:solidFill>
                  <a:schemeClr val="lt1"/>
                </a:solidFill>
                <a:latin typeface="+mn-lt"/>
                <a:ea typeface="+mn-ea"/>
                <a:cs typeface="+mn-cs"/>
              </a:defRPr>
            </a:lvl3pPr>
            <a:lvl4pPr algn="l" defTabSz="457200" rtl="0" eaLnBrk="0" fontAlgn="base" hangingPunct="0">
              <a:spcBef>
                <a:spcPct val="0"/>
              </a:spcBef>
              <a:spcAft>
                <a:spcPct val="0"/>
              </a:spcAft>
              <a:defRPr sz="3600">
                <a:solidFill>
                  <a:schemeClr val="lt1"/>
                </a:solidFill>
                <a:latin typeface="+mn-lt"/>
                <a:ea typeface="+mn-ea"/>
                <a:cs typeface="+mn-cs"/>
              </a:defRPr>
            </a:lvl4pPr>
            <a:lvl5pPr algn="l" defTabSz="457200" rtl="0" eaLnBrk="0" fontAlgn="base" hangingPunct="0">
              <a:spcBef>
                <a:spcPct val="0"/>
              </a:spcBef>
              <a:spcAft>
                <a:spcPct val="0"/>
              </a:spcAft>
              <a:defRPr sz="3600">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marL="0" lvl="1" algn="ctr">
              <a:defRPr/>
            </a:pPr>
            <a:r>
              <a:rPr lang="fr-FR" altLang="fr-FR" sz="3200" b="1" dirty="0">
                <a:solidFill>
                  <a:schemeClr val="bg1"/>
                </a:solidFill>
              </a:rPr>
              <a:t>Après l’école</a:t>
            </a:r>
            <a:endParaRPr lang="fr-FR" sz="3200" b="1" kern="0" dirty="0">
              <a:solidFill>
                <a:schemeClr val="bg1"/>
              </a:solidFill>
              <a:latin typeface="Softhand script"/>
            </a:endParaRPr>
          </a:p>
        </p:txBody>
      </p:sp>
    </p:spTree>
    <p:extLst>
      <p:ext uri="{BB962C8B-B14F-4D97-AF65-F5344CB8AC3E}">
        <p14:creationId xmlns:p14="http://schemas.microsoft.com/office/powerpoint/2010/main" val="55260128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988" y="1250283"/>
            <a:ext cx="7066489" cy="4713348"/>
          </a:xfrm>
          <a:prstGeom prst="rect">
            <a:avLst/>
          </a:prstGeom>
        </p:spPr>
      </p:pic>
      <p:sp>
        <p:nvSpPr>
          <p:cNvPr id="14" name="Titre 1"/>
          <p:cNvSpPr txBox="1">
            <a:spLocks/>
          </p:cNvSpPr>
          <p:nvPr/>
        </p:nvSpPr>
        <p:spPr>
          <a:xfrm>
            <a:off x="535904" y="152636"/>
            <a:ext cx="6347713" cy="9361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fr-FR" b="1" dirty="0">
              <a:solidFill>
                <a:srgbClr val="90C226"/>
              </a:solidFill>
            </a:endParaRPr>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988" y="1250283"/>
            <a:ext cx="7070023" cy="4713348"/>
          </a:xfrm>
          <a:prstGeom prst="rect">
            <a:avLst/>
          </a:prstGeom>
        </p:spPr>
      </p:pic>
      <p:grpSp>
        <p:nvGrpSpPr>
          <p:cNvPr id="17" name="Groupe 16"/>
          <p:cNvGrpSpPr/>
          <p:nvPr/>
        </p:nvGrpSpPr>
        <p:grpSpPr>
          <a:xfrm>
            <a:off x="323528" y="1248299"/>
            <a:ext cx="8820472" cy="5609701"/>
            <a:chOff x="-75823" y="1523964"/>
            <a:chExt cx="8274920" cy="5334036"/>
          </a:xfrm>
        </p:grpSpPr>
        <p:sp>
          <p:nvSpPr>
            <p:cNvPr id="13" name="Rectangle 12"/>
            <p:cNvSpPr/>
            <p:nvPr/>
          </p:nvSpPr>
          <p:spPr>
            <a:xfrm>
              <a:off x="169808" y="1523964"/>
              <a:ext cx="7079906" cy="53340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23" y="1554796"/>
              <a:ext cx="4323472" cy="2882315"/>
            </a:xfrm>
            <a:prstGeom prst="rect">
              <a:avLst/>
            </a:prstGeom>
          </p:spPr>
        </p:pic>
        <p:pic>
          <p:nvPicPr>
            <p:cNvPr id="10" name="Imag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05113" y="4619660"/>
              <a:ext cx="4693984" cy="2088874"/>
            </a:xfrm>
            <a:prstGeom prst="rect">
              <a:avLst/>
            </a:prstGeom>
          </p:spPr>
        </p:pic>
      </p:grpSp>
      <p:sp>
        <p:nvSpPr>
          <p:cNvPr id="2" name="Titre 6">
            <a:extLst>
              <a:ext uri="{FF2B5EF4-FFF2-40B4-BE49-F238E27FC236}">
                <a16:creationId xmlns:a16="http://schemas.microsoft.com/office/drawing/2014/main" id="{F89F563D-C348-EB8A-8B01-57CA142AA6C5}"/>
              </a:ext>
            </a:extLst>
          </p:cNvPr>
          <p:cNvSpPr txBox="1">
            <a:spLocks/>
          </p:cNvSpPr>
          <p:nvPr/>
        </p:nvSpPr>
        <p:spPr bwMode="auto">
          <a:xfrm>
            <a:off x="323528" y="44103"/>
            <a:ext cx="8712968" cy="936625"/>
          </a:xfrm>
          <a:prstGeom prst="rect">
            <a:avLst/>
          </a:prstGeom>
          <a:solidFill>
            <a:srgbClr val="7FBB46"/>
          </a:solidFill>
          <a:ln w="19050" cap="rnd" cmpd="sng" algn="ctr">
            <a:noFill/>
            <a:prstDash val="solid"/>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lgn="l" defTabSz="457200" rtl="0" eaLnBrk="0" fontAlgn="base" hangingPunct="0">
              <a:spcBef>
                <a:spcPct val="0"/>
              </a:spcBef>
              <a:spcAft>
                <a:spcPct val="0"/>
              </a:spcAft>
              <a:defRPr sz="3600" kern="1200">
                <a:solidFill>
                  <a:schemeClr val="lt1"/>
                </a:solidFill>
                <a:latin typeface="+mn-lt"/>
                <a:ea typeface="+mn-ea"/>
                <a:cs typeface="+mn-cs"/>
              </a:defRPr>
            </a:lvl1pPr>
            <a:lvl2pPr algn="l" defTabSz="457200" rtl="0" eaLnBrk="0" fontAlgn="base" hangingPunct="0">
              <a:spcBef>
                <a:spcPct val="0"/>
              </a:spcBef>
              <a:spcAft>
                <a:spcPct val="0"/>
              </a:spcAft>
              <a:defRPr sz="3600">
                <a:solidFill>
                  <a:schemeClr val="lt1"/>
                </a:solidFill>
                <a:latin typeface="+mn-lt"/>
                <a:ea typeface="+mn-ea"/>
                <a:cs typeface="+mn-cs"/>
              </a:defRPr>
            </a:lvl2pPr>
            <a:lvl3pPr algn="l" defTabSz="457200" rtl="0" eaLnBrk="0" fontAlgn="base" hangingPunct="0">
              <a:spcBef>
                <a:spcPct val="0"/>
              </a:spcBef>
              <a:spcAft>
                <a:spcPct val="0"/>
              </a:spcAft>
              <a:defRPr sz="3600">
                <a:solidFill>
                  <a:schemeClr val="lt1"/>
                </a:solidFill>
                <a:latin typeface="+mn-lt"/>
                <a:ea typeface="+mn-ea"/>
                <a:cs typeface="+mn-cs"/>
              </a:defRPr>
            </a:lvl3pPr>
            <a:lvl4pPr algn="l" defTabSz="457200" rtl="0" eaLnBrk="0" fontAlgn="base" hangingPunct="0">
              <a:spcBef>
                <a:spcPct val="0"/>
              </a:spcBef>
              <a:spcAft>
                <a:spcPct val="0"/>
              </a:spcAft>
              <a:defRPr sz="3600">
                <a:solidFill>
                  <a:schemeClr val="lt1"/>
                </a:solidFill>
                <a:latin typeface="+mn-lt"/>
                <a:ea typeface="+mn-ea"/>
                <a:cs typeface="+mn-cs"/>
              </a:defRPr>
            </a:lvl4pPr>
            <a:lvl5pPr algn="l" defTabSz="457200" rtl="0" eaLnBrk="0" fontAlgn="base" hangingPunct="0">
              <a:spcBef>
                <a:spcPct val="0"/>
              </a:spcBef>
              <a:spcAft>
                <a:spcPct val="0"/>
              </a:spcAft>
              <a:defRPr sz="3600">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marL="0" lvl="1" algn="ctr">
              <a:defRPr/>
            </a:pPr>
            <a:r>
              <a:rPr lang="fr-FR" altLang="fr-FR" sz="3200" b="1" dirty="0">
                <a:solidFill>
                  <a:schemeClr val="bg1"/>
                </a:solidFill>
              </a:rPr>
              <a:t>L’ethnie </a:t>
            </a:r>
            <a:r>
              <a:rPr lang="fr-FR" altLang="fr-FR" sz="3200" b="1" dirty="0" err="1">
                <a:solidFill>
                  <a:schemeClr val="bg1"/>
                </a:solidFill>
              </a:rPr>
              <a:t>JaraÏ</a:t>
            </a:r>
            <a:endParaRPr lang="fr-FR" sz="3200" b="1" kern="0" dirty="0">
              <a:solidFill>
                <a:schemeClr val="bg1"/>
              </a:solidFill>
              <a:latin typeface="Softhand script"/>
            </a:endParaRPr>
          </a:p>
        </p:txBody>
      </p:sp>
    </p:spTree>
    <p:extLst>
      <p:ext uri="{BB962C8B-B14F-4D97-AF65-F5344CB8AC3E}">
        <p14:creationId xmlns:p14="http://schemas.microsoft.com/office/powerpoint/2010/main" val="256951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641" y="1049520"/>
            <a:ext cx="7136718" cy="5456136"/>
          </a:xfrm>
          <a:prstGeom prst="rect">
            <a:avLst/>
          </a:prstGeom>
        </p:spPr>
      </p:pic>
      <p:sp>
        <p:nvSpPr>
          <p:cNvPr id="2" name="Titre 1"/>
          <p:cNvSpPr>
            <a:spLocks noGrp="1"/>
          </p:cNvSpPr>
          <p:nvPr>
            <p:ph type="title"/>
          </p:nvPr>
        </p:nvSpPr>
        <p:spPr>
          <a:xfrm>
            <a:off x="1248623" y="260648"/>
            <a:ext cx="6347713" cy="1320800"/>
          </a:xfrm>
        </p:spPr>
        <p:txBody>
          <a:bodyPr>
            <a:normAutofit/>
          </a:bodyPr>
          <a:lstStyle/>
          <a:p>
            <a:pPr algn="ctr"/>
            <a:r>
              <a:rPr lang="fr-FR" sz="4000" b="1" dirty="0">
                <a:solidFill>
                  <a:srgbClr val="90C226"/>
                </a:solidFill>
              </a:rPr>
              <a:t>Des nouvelles de Prin</a:t>
            </a:r>
          </a:p>
        </p:txBody>
      </p:sp>
      <p:pic>
        <p:nvPicPr>
          <p:cNvPr id="18" name="Image 17"/>
          <p:cNvPicPr>
            <a:picLocks noChangeAspect="1"/>
          </p:cNvPicPr>
          <p:nvPr/>
        </p:nvPicPr>
        <p:blipFill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rot="5400000">
            <a:off x="2771800" y="2727188"/>
            <a:ext cx="216024" cy="360040"/>
          </a:xfrm>
          <a:prstGeom prst="rect">
            <a:avLst/>
          </a:prstGeom>
        </p:spPr>
      </p:pic>
      <p:pic>
        <p:nvPicPr>
          <p:cNvPr id="26" name="Image 2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97771" y="1803359"/>
            <a:ext cx="3948457" cy="394845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 5">
            <a:extLst>
              <a:ext uri="{FF2B5EF4-FFF2-40B4-BE49-F238E27FC236}">
                <a16:creationId xmlns:a16="http://schemas.microsoft.com/office/drawing/2014/main" id="{C4060BCB-7E7C-616A-5AF7-7C6E9F02AC1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00051" y="1435890"/>
            <a:ext cx="4844856" cy="4683394"/>
          </a:xfrm>
          <a:prstGeom prst="ellipse">
            <a:avLst/>
          </a:prstGeom>
          <a:ln w="28575">
            <a:solidFill>
              <a:schemeClr val="tx1"/>
            </a:solidFill>
          </a:ln>
        </p:spPr>
      </p:pic>
    </p:spTree>
    <p:extLst>
      <p:ext uri="{BB962C8B-B14F-4D97-AF65-F5344CB8AC3E}">
        <p14:creationId xmlns:p14="http://schemas.microsoft.com/office/powerpoint/2010/main" val="242750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60F47A-1DF2-4BB2-843F-D618486C44B1}"/>
              </a:ext>
            </a:extLst>
          </p:cNvPr>
          <p:cNvSpPr txBox="1"/>
          <p:nvPr/>
        </p:nvSpPr>
        <p:spPr>
          <a:xfrm>
            <a:off x="363059" y="188640"/>
            <a:ext cx="8676456" cy="584775"/>
          </a:xfrm>
          <a:prstGeom prst="rect">
            <a:avLst/>
          </a:prstGeom>
          <a:noFill/>
        </p:spPr>
        <p:txBody>
          <a:bodyPr wrap="square" rtlCol="0">
            <a:spAutoFit/>
          </a:bodyPr>
          <a:lstStyle/>
          <a:p>
            <a:pPr algn="ctr"/>
            <a:r>
              <a:rPr lang="fr-FR" sz="3200" b="1" dirty="0">
                <a:solidFill>
                  <a:srgbClr val="90C226"/>
                </a:solidFill>
              </a:rPr>
              <a:t>Pour quoi je peux dire merci ?</a:t>
            </a:r>
          </a:p>
        </p:txBody>
      </p:sp>
      <p:pic>
        <p:nvPicPr>
          <p:cNvPr id="3" name="Image 2">
            <a:extLst>
              <a:ext uri="{FF2B5EF4-FFF2-40B4-BE49-F238E27FC236}">
                <a16:creationId xmlns:a16="http://schemas.microsoft.com/office/drawing/2014/main" id="{9558234D-8758-43B6-A6F9-6FDAD1F23A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2365" y="911432"/>
            <a:ext cx="4439270" cy="5623402"/>
          </a:xfrm>
          <a:prstGeom prst="rect">
            <a:avLst/>
          </a:prstGeom>
        </p:spPr>
      </p:pic>
    </p:spTree>
    <p:extLst>
      <p:ext uri="{BB962C8B-B14F-4D97-AF65-F5344CB8AC3E}">
        <p14:creationId xmlns:p14="http://schemas.microsoft.com/office/powerpoint/2010/main" val="4045862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EF0D36F-777C-417F-BB7D-D00A3AFD05E2}"/>
              </a:ext>
            </a:extLst>
          </p:cNvPr>
          <p:cNvPicPr>
            <a:picLocks noGrp="1" noChangeAspect="1"/>
          </p:cNvPicPr>
          <p:nvPr>
            <p:ph idx="1"/>
          </p:nvPr>
        </p:nvPicPr>
        <p:blipFill>
          <a:blip r:embed="rId3" cstate="print"/>
          <a:stretch>
            <a:fillRect/>
          </a:stretch>
        </p:blipFill>
        <p:spPr>
          <a:xfrm>
            <a:off x="2051720" y="4221"/>
            <a:ext cx="5256584" cy="6858000"/>
          </a:xfrm>
        </p:spPr>
      </p:pic>
    </p:spTree>
    <p:extLst>
      <p:ext uri="{BB962C8B-B14F-4D97-AF65-F5344CB8AC3E}">
        <p14:creationId xmlns:p14="http://schemas.microsoft.com/office/powerpoint/2010/main" val="375016240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contenu 2"/>
          <p:cNvSpPr txBox="1">
            <a:spLocks/>
          </p:cNvSpPr>
          <p:nvPr/>
        </p:nvSpPr>
        <p:spPr>
          <a:xfrm>
            <a:off x="761999" y="1268760"/>
            <a:ext cx="6347714" cy="49250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fr-FR" dirty="0"/>
          </a:p>
        </p:txBody>
      </p:sp>
      <p:pic>
        <p:nvPicPr>
          <p:cNvPr id="17" name="Image 16">
            <a:extLst>
              <a:ext uri="{FF2B5EF4-FFF2-40B4-BE49-F238E27FC236}">
                <a16:creationId xmlns:a16="http://schemas.microsoft.com/office/drawing/2014/main" id="{BDD2C01F-FC6B-4769-B3E7-39FA8373FD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67" y="-6491"/>
            <a:ext cx="13320465" cy="10873208"/>
          </a:xfrm>
          <a:prstGeom prst="rect">
            <a:avLst/>
          </a:prstGeom>
        </p:spPr>
      </p:pic>
      <p:sp>
        <p:nvSpPr>
          <p:cNvPr id="2" name="Titre 1"/>
          <p:cNvSpPr>
            <a:spLocks noGrp="1"/>
          </p:cNvSpPr>
          <p:nvPr>
            <p:ph type="title"/>
          </p:nvPr>
        </p:nvSpPr>
        <p:spPr>
          <a:xfrm>
            <a:off x="-972616" y="332656"/>
            <a:ext cx="6347713" cy="936104"/>
          </a:xfrm>
        </p:spPr>
        <p:txBody>
          <a:bodyPr vert="horz" lIns="91440" tIns="45720" rIns="91440" bIns="45720" rtlCol="0" anchor="t">
            <a:normAutofit/>
          </a:bodyPr>
          <a:lstStyle/>
          <a:p>
            <a:pPr algn="ctr"/>
            <a:r>
              <a:rPr lang="fr-FR" sz="4800" b="1" dirty="0">
                <a:solidFill>
                  <a:schemeClr val="bg1"/>
                </a:solidFill>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66543798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D516F-2445-4890-997B-27279A06F4C6}"/>
              </a:ext>
            </a:extLst>
          </p:cNvPr>
          <p:cNvSpPr>
            <a:spLocks noGrp="1"/>
          </p:cNvSpPr>
          <p:nvPr>
            <p:ph type="ctrTitle"/>
          </p:nvPr>
        </p:nvSpPr>
        <p:spPr>
          <a:xfrm>
            <a:off x="827584" y="561283"/>
            <a:ext cx="7344816" cy="1646302"/>
          </a:xfrm>
        </p:spPr>
        <p:txBody>
          <a:bodyPr/>
          <a:lstStyle/>
          <a:p>
            <a:pPr algn="ctr"/>
            <a:r>
              <a:rPr lang="fr-FR" sz="4000" b="1" dirty="0"/>
              <a:t>Comment aider ceux qui n’ont pas la chance d’aller à l’école?</a:t>
            </a:r>
            <a:endParaRPr lang="fr-FR" sz="4000" dirty="0"/>
          </a:p>
        </p:txBody>
      </p:sp>
      <p:pic>
        <p:nvPicPr>
          <p:cNvPr id="1026" name="Picture 2">
            <a:extLst>
              <a:ext uri="{FF2B5EF4-FFF2-40B4-BE49-F238E27FC236}">
                <a16:creationId xmlns:a16="http://schemas.microsoft.com/office/drawing/2014/main" id="{BDAAE3F0-0C9C-4BCC-A284-3F25A059EE1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9887" y="3544802"/>
            <a:ext cx="3969748" cy="29835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B9873C99-035E-4DB3-B684-C70F10361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4108514"/>
            <a:ext cx="3549832" cy="1739989"/>
          </a:xfrm>
          <a:prstGeom prst="rect">
            <a:avLst/>
          </a:prstGeom>
        </p:spPr>
      </p:pic>
      <p:pic>
        <p:nvPicPr>
          <p:cNvPr id="5" name="Picture 2" descr="RÃ©sultat de recherche d'images pour &quot;dessin bol de riz&quot;">
            <a:extLst>
              <a:ext uri="{FF2B5EF4-FFF2-40B4-BE49-F238E27FC236}">
                <a16:creationId xmlns:a16="http://schemas.microsoft.com/office/drawing/2014/main" id="{0F85E3CB-68B8-4427-A16B-B7647BB9EE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2430178"/>
            <a:ext cx="2559606" cy="22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53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9D8AB-EDA8-4C75-93A1-FE0803434F43}"/>
              </a:ext>
            </a:extLst>
          </p:cNvPr>
          <p:cNvSpPr>
            <a:spLocks noGrp="1"/>
          </p:cNvSpPr>
          <p:nvPr>
            <p:ph type="title"/>
          </p:nvPr>
        </p:nvSpPr>
        <p:spPr>
          <a:xfrm>
            <a:off x="455539" y="337619"/>
            <a:ext cx="8232921" cy="936104"/>
          </a:xfrm>
        </p:spPr>
        <p:txBody>
          <a:bodyPr>
            <a:normAutofit/>
          </a:bodyPr>
          <a:lstStyle/>
          <a:p>
            <a:r>
              <a:rPr lang="fr-FR" b="1" dirty="0"/>
              <a:t>Comment va être utilisé cet argent ?</a:t>
            </a:r>
          </a:p>
        </p:txBody>
      </p:sp>
      <p:pic>
        <p:nvPicPr>
          <p:cNvPr id="8" name="Image 7">
            <a:extLst>
              <a:ext uri="{FF2B5EF4-FFF2-40B4-BE49-F238E27FC236}">
                <a16:creationId xmlns:a16="http://schemas.microsoft.com/office/drawing/2014/main" id="{757132F0-D910-4F1B-9552-EF9C0389A91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302" b="93798" l="9942" r="89474">
                        <a14:foregroundMark x1="43275" y1="58915" x2="43275" y2="58915"/>
                        <a14:foregroundMark x1="46784" y1="93798" x2="46784" y2="93798"/>
                        <a14:foregroundMark x1="27485" y1="21705" x2="27485" y2="21705"/>
                        <a14:foregroundMark x1="36842" y1="20155" x2="36842" y2="20155"/>
                        <a14:foregroundMark x1="39766" y1="20155" x2="39766" y2="20155"/>
                        <a14:foregroundMark x1="49708" y1="16279" x2="49708" y2="16279"/>
                        <a14:foregroundMark x1="60234" y1="16279" x2="60234" y2="16279"/>
                        <a14:foregroundMark x1="63158" y1="17054" x2="63158" y2="17054"/>
                        <a14:foregroundMark x1="71930" y1="17054" x2="71930" y2="17054"/>
                        <a14:foregroundMark x1="76608" y1="18605" x2="76608" y2="18605"/>
                        <a14:foregroundMark x1="77778" y1="16279" x2="77778" y2="16279"/>
                        <a14:foregroundMark x1="84211" y1="18605" x2="84211" y2="18605"/>
                        <a14:foregroundMark x1="88304" y1="20155" x2="88304" y2="20155"/>
                        <a14:foregroundMark x1="68421" y1="14729" x2="68421" y2="14729"/>
                        <a14:foregroundMark x1="78947" y1="22481" x2="78947" y2="22481"/>
                        <a14:foregroundMark x1="59649" y1="18605" x2="59649" y2="18605"/>
                        <a14:foregroundMark x1="43860" y1="13953" x2="43860" y2="13953"/>
                        <a14:foregroundMark x1="33333" y1="15504" x2="33333" y2="15504"/>
                        <a14:foregroundMark x1="21637" y1="10853" x2="21637" y2="10853"/>
                        <a14:foregroundMark x1="19298" y1="20930" x2="19298" y2="20930"/>
                        <a14:foregroundMark x1="21053" y1="21705" x2="21053" y2="21705"/>
                        <a14:foregroundMark x1="24561" y1="10078" x2="24561" y2="10078"/>
                        <a14:foregroundMark x1="54386" y1="21705" x2="54386" y2="21705"/>
                      </a14:backgroundRemoval>
                    </a14:imgEffect>
                  </a14:imgLayer>
                </a14:imgProps>
              </a:ext>
              <a:ext uri="{28A0092B-C50C-407E-A947-70E740481C1C}">
                <a14:useLocalDpi xmlns:a14="http://schemas.microsoft.com/office/drawing/2010/main"/>
              </a:ext>
            </a:extLst>
          </a:blip>
          <a:srcRect/>
          <a:stretch/>
        </p:blipFill>
        <p:spPr>
          <a:xfrm>
            <a:off x="6220451" y="4670124"/>
            <a:ext cx="2622069" cy="1975537"/>
          </a:xfrm>
          <a:prstGeom prst="ellipse">
            <a:avLst/>
          </a:prstGeom>
        </p:spPr>
      </p:pic>
      <p:pic>
        <p:nvPicPr>
          <p:cNvPr id="9" name="Image 8">
            <a:extLst>
              <a:ext uri="{FF2B5EF4-FFF2-40B4-BE49-F238E27FC236}">
                <a16:creationId xmlns:a16="http://schemas.microsoft.com/office/drawing/2014/main" id="{4FA01C1A-02DB-4994-8BC8-86B5090CFF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7849" y="1700808"/>
            <a:ext cx="2592892" cy="1852064"/>
          </a:xfrm>
          <a:prstGeom prst="rect">
            <a:avLst/>
          </a:prstGeom>
        </p:spPr>
      </p:pic>
      <p:pic>
        <p:nvPicPr>
          <p:cNvPr id="10" name="Image 9">
            <a:extLst>
              <a:ext uri="{FF2B5EF4-FFF2-40B4-BE49-F238E27FC236}">
                <a16:creationId xmlns:a16="http://schemas.microsoft.com/office/drawing/2014/main" id="{BB61CE8E-4160-4BBD-867B-9792C3FC1A6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8264" b="88430" l="8203" r="89844">
                        <a14:foregroundMark x1="35156" y1="49587" x2="35156" y2="49587"/>
                        <a14:foregroundMark x1="25781" y1="80165" x2="25781" y2="80165"/>
                        <a14:foregroundMark x1="8203" y1="21488" x2="8203" y2="21488"/>
                        <a14:foregroundMark x1="16797" y1="19008" x2="16797" y2="19008"/>
                        <a14:foregroundMark x1="11719" y1="14050" x2="11719" y2="14050"/>
                        <a14:foregroundMark x1="21484" y1="13223" x2="21484" y2="13223"/>
                        <a14:foregroundMark x1="28125" y1="14050" x2="28125" y2="14050"/>
                        <a14:foregroundMark x1="33984" y1="13223" x2="33984" y2="13223"/>
                        <a14:foregroundMark x1="37109" y1="14876" x2="37109" y2="14876"/>
                        <a14:foregroundMark x1="43359" y1="11570" x2="43359" y2="11570"/>
                        <a14:foregroundMark x1="36328" y1="8264" x2="36328" y2="8264"/>
                        <a14:foregroundMark x1="53125" y1="19008" x2="53125" y2="19008"/>
                        <a14:foregroundMark x1="55859" y1="19008" x2="55859" y2="19008"/>
                        <a14:foregroundMark x1="66797" y1="17355" x2="66797" y2="17355"/>
                        <a14:foregroundMark x1="67969" y1="17355" x2="67969" y2="17355"/>
                        <a14:foregroundMark x1="74219" y1="15702" x2="74219" y2="15702"/>
                        <a14:foregroundMark x1="77344" y1="15702" x2="77344" y2="15702"/>
                        <a14:foregroundMark x1="83984" y1="14050" x2="83984" y2="14050"/>
                        <a14:foregroundMark x1="75000" y1="8264" x2="75000" y2="8264"/>
                        <a14:foregroundMark x1="29688" y1="66116" x2="29688" y2="66116"/>
                      </a14:backgroundRemoval>
                    </a14:imgEffect>
                  </a14:imgLayer>
                </a14:imgProps>
              </a:ext>
              <a:ext uri="{28A0092B-C50C-407E-A947-70E740481C1C}">
                <a14:useLocalDpi xmlns:a14="http://schemas.microsoft.com/office/drawing/2010/main"/>
              </a:ext>
            </a:extLst>
          </a:blip>
          <a:srcRect/>
          <a:stretch/>
        </p:blipFill>
        <p:spPr>
          <a:xfrm>
            <a:off x="5402962" y="1476467"/>
            <a:ext cx="3915586" cy="1852064"/>
          </a:xfrm>
          <a:prstGeom prst="rect">
            <a:avLst/>
          </a:prstGeom>
        </p:spPr>
      </p:pic>
      <p:pic>
        <p:nvPicPr>
          <p:cNvPr id="11" name="Image 10">
            <a:extLst>
              <a:ext uri="{FF2B5EF4-FFF2-40B4-BE49-F238E27FC236}">
                <a16:creationId xmlns:a16="http://schemas.microsoft.com/office/drawing/2014/main" id="{2F7B623D-637C-4396-A399-2D949EDEA810}"/>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859" b="90141" l="3247" r="88961">
                        <a14:foregroundMark x1="53247" y1="86620" x2="53247" y2="86620"/>
                        <a14:foregroundMark x1="14935" y1="22535" x2="14935" y2="22535"/>
                        <a14:foregroundMark x1="40909" y1="23239" x2="40909" y2="23239"/>
                        <a14:foregroundMark x1="61039" y1="27465" x2="61039" y2="27465"/>
                        <a14:foregroundMark x1="9740" y1="26056" x2="9740" y2="26056"/>
                        <a14:foregroundMark x1="22727" y1="21831" x2="22727" y2="21831"/>
                        <a14:foregroundMark x1="44156" y1="20423" x2="44156" y2="20423"/>
                        <a14:foregroundMark x1="77273" y1="19718" x2="77273" y2="19718"/>
                        <a14:foregroundMark x1="3896" y1="20423" x2="3896" y2="20423"/>
                        <a14:foregroundMark x1="22727" y1="16197" x2="22727" y2="16197"/>
                      </a14:backgroundRemoval>
                    </a14:imgEffect>
                  </a14:imgLayer>
                </a14:imgProps>
              </a:ext>
              <a:ext uri="{28A0092B-C50C-407E-A947-70E740481C1C}">
                <a14:useLocalDpi xmlns:a14="http://schemas.microsoft.com/office/drawing/2010/main"/>
              </a:ext>
            </a:extLst>
          </a:blip>
          <a:srcRect/>
          <a:stretch/>
        </p:blipFill>
        <p:spPr>
          <a:xfrm>
            <a:off x="1164791" y="4466310"/>
            <a:ext cx="2345950" cy="2179351"/>
          </a:xfrm>
          <a:prstGeom prst="rect">
            <a:avLst/>
          </a:prstGeom>
        </p:spPr>
      </p:pic>
      <p:pic>
        <p:nvPicPr>
          <p:cNvPr id="5" name="Image 4">
            <a:extLst>
              <a:ext uri="{FF2B5EF4-FFF2-40B4-BE49-F238E27FC236}">
                <a16:creationId xmlns:a16="http://schemas.microsoft.com/office/drawing/2014/main" id="{0B3DC768-545D-F39D-F011-03BE7EC7FCC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20535" y="2615316"/>
            <a:ext cx="3619934" cy="3228129"/>
          </a:xfrm>
          <a:prstGeom prst="ellipse">
            <a:avLst/>
          </a:prstGeom>
        </p:spPr>
      </p:pic>
    </p:spTree>
    <p:extLst>
      <p:ext uri="{BB962C8B-B14F-4D97-AF65-F5344CB8AC3E}">
        <p14:creationId xmlns:p14="http://schemas.microsoft.com/office/powerpoint/2010/main" val="4144414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C575F-DD5C-4DDB-96CD-7E26F3584DF2}"/>
              </a:ext>
            </a:extLst>
          </p:cNvPr>
          <p:cNvSpPr txBox="1">
            <a:spLocks/>
          </p:cNvSpPr>
          <p:nvPr/>
        </p:nvSpPr>
        <p:spPr>
          <a:xfrm>
            <a:off x="1547664" y="373601"/>
            <a:ext cx="626469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t>Soutenez les jeunes du centre de </a:t>
            </a:r>
            <a:r>
              <a:rPr lang="fr-FR" b="1" dirty="0" err="1"/>
              <a:t>Sisophon</a:t>
            </a:r>
            <a:r>
              <a:rPr lang="fr-FR" b="1" dirty="0"/>
              <a:t> au Cambodge </a:t>
            </a:r>
          </a:p>
        </p:txBody>
      </p:sp>
      <p:pic>
        <p:nvPicPr>
          <p:cNvPr id="4" name="Picture 3">
            <a:hlinkClick r:id="rId3"/>
            <a:extLst>
              <a:ext uri="{FF2B5EF4-FFF2-40B4-BE49-F238E27FC236}">
                <a16:creationId xmlns:a16="http://schemas.microsoft.com/office/drawing/2014/main" id="{CE1D2269-3EA6-4114-AEF6-7B8FA75852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34175" y="2204864"/>
            <a:ext cx="6323588" cy="3970322"/>
          </a:xfrm>
          <a:prstGeom prst="rect">
            <a:avLst/>
          </a:prstGeom>
        </p:spPr>
      </p:pic>
      <p:sp>
        <p:nvSpPr>
          <p:cNvPr id="3" name="Rectangle 2">
            <a:hlinkClick r:id="rId5" action="ppaction://hlinkfile"/>
            <a:extLst>
              <a:ext uri="{FF2B5EF4-FFF2-40B4-BE49-F238E27FC236}">
                <a16:creationId xmlns:a16="http://schemas.microsoft.com/office/drawing/2014/main" id="{FDEDB744-E91A-4C57-8126-2CFA47711632}"/>
              </a:ext>
            </a:extLst>
          </p:cNvPr>
          <p:cNvSpPr/>
          <p:nvPr/>
        </p:nvSpPr>
        <p:spPr>
          <a:xfrm>
            <a:off x="323528" y="682814"/>
            <a:ext cx="1044116" cy="950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Arrow: Right 6">
            <a:extLst>
              <a:ext uri="{FF2B5EF4-FFF2-40B4-BE49-F238E27FC236}">
                <a16:creationId xmlns:a16="http://schemas.microsoft.com/office/drawing/2014/main" id="{464915FD-F000-4C55-AC11-EA8A38359A2C}"/>
              </a:ext>
            </a:extLst>
          </p:cNvPr>
          <p:cNvSpPr/>
          <p:nvPr/>
        </p:nvSpPr>
        <p:spPr>
          <a:xfrm>
            <a:off x="395536" y="1014261"/>
            <a:ext cx="864096" cy="2880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22367491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11470" y="1717167"/>
            <a:ext cx="5724825" cy="4732102"/>
          </a:xfrm>
          <a:prstGeom prst="rect">
            <a:avLst/>
          </a:prstGeom>
          <a:solidFill>
            <a:schemeClr val="accent5">
              <a:alpha val="50196"/>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dirty="0">
              <a:solidFill>
                <a:schemeClr val="tx1">
                  <a:lumMod val="65000"/>
                  <a:lumOff val="35000"/>
                </a:schemeClr>
              </a:solidFill>
              <a:latin typeface="Bradley Hand ITC" panose="03070402050302030203" pitchFamily="66" charset="0"/>
            </a:endParaRPr>
          </a:p>
        </p:txBody>
      </p:sp>
      <p:pic>
        <p:nvPicPr>
          <p:cNvPr id="1026" name="Picture 2" descr="Cadeau surprise">
            <a:extLst>
              <a:ext uri="{FF2B5EF4-FFF2-40B4-BE49-F238E27FC236}">
                <a16:creationId xmlns:a16="http://schemas.microsoft.com/office/drawing/2014/main" id="{7EB37783-F14A-47DE-80D8-0350193DFDF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63751" y="1717167"/>
            <a:ext cx="5820262" cy="4810990"/>
          </a:xfrm>
          <a:prstGeom prst="rect">
            <a:avLst/>
          </a:prstGeom>
          <a:noFill/>
          <a:extLst>
            <a:ext uri="{909E8E84-426E-40DD-AFC4-6F175D3DCCD1}">
              <a14:hiddenFill xmlns:a14="http://schemas.microsoft.com/office/drawing/2010/main">
                <a:solidFill>
                  <a:srgbClr val="FFFFFF"/>
                </a:solidFill>
              </a14:hiddenFill>
            </a:ext>
          </a:extLst>
        </p:spPr>
      </p:pic>
      <p:sp>
        <p:nvSpPr>
          <p:cNvPr id="5" name="Triangle isocèle 4"/>
          <p:cNvSpPr/>
          <p:nvPr/>
        </p:nvSpPr>
        <p:spPr>
          <a:xfrm>
            <a:off x="430210" y="130033"/>
            <a:ext cx="8496944" cy="1538803"/>
          </a:xfrm>
          <a:prstGeom prst="triangle">
            <a:avLst/>
          </a:prstGeom>
          <a:solidFill>
            <a:srgbClr val="54A021">
              <a:alpha val="80000"/>
            </a:srgb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600" b="1" dirty="0">
                <a:latin typeface="Bradley Hand ITC" panose="03070402050302030203" pitchFamily="66" charset="0"/>
              </a:rPr>
              <a:t>ECOLE</a:t>
            </a:r>
          </a:p>
        </p:txBody>
      </p:sp>
      <p:pic>
        <p:nvPicPr>
          <p:cNvPr id="12" name="Picture 2" descr="RÃ©sultat de recherche d'images pour &quot;ENFANTS ecole&quot;">
            <a:extLst>
              <a:ext uri="{FF2B5EF4-FFF2-40B4-BE49-F238E27FC236}">
                <a16:creationId xmlns:a16="http://schemas.microsoft.com/office/drawing/2014/main" id="{A7A2CE53-4BC2-4E4A-974A-99BAC6583B6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20586" y="1825755"/>
            <a:ext cx="2590392" cy="1980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Ã©sultat de recherche d'images pour &quot;college sport&quot;">
            <a:extLst>
              <a:ext uri="{FF2B5EF4-FFF2-40B4-BE49-F238E27FC236}">
                <a16:creationId xmlns:a16="http://schemas.microsoft.com/office/drawing/2014/main" id="{D1014E87-80BE-4F5D-A53D-A18D6E3E1F4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85360" y="4382016"/>
            <a:ext cx="2119331" cy="17866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Ã©sultat de recherche d'images pour &quot;college enfants&quot;">
            <a:extLst>
              <a:ext uri="{FF2B5EF4-FFF2-40B4-BE49-F238E27FC236}">
                <a16:creationId xmlns:a16="http://schemas.microsoft.com/office/drawing/2014/main" id="{0489AECE-4256-4DA6-9D1D-1B0F3CA9EC5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65594" y="1816470"/>
            <a:ext cx="2766475" cy="174653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F18A2535-29EA-452F-9079-B5BB4F31D9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20452" y="4398878"/>
            <a:ext cx="2990997" cy="1786611"/>
          </a:xfrm>
          <a:prstGeom prst="rect">
            <a:avLst/>
          </a:prstGeom>
        </p:spPr>
      </p:pic>
    </p:spTree>
    <p:extLst>
      <p:ext uri="{BB962C8B-B14F-4D97-AF65-F5344CB8AC3E}">
        <p14:creationId xmlns:p14="http://schemas.microsoft.com/office/powerpoint/2010/main" val="210583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12316"/>
            <a:ext cx="6347713" cy="1320800"/>
          </a:xfrm>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2457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85384"/>
          </a:xfrm>
          <a:prstGeom prst="rect">
            <a:avLst/>
          </a:prstGeom>
          <a:noFill/>
          <a:ln w="9525">
            <a:noFill/>
            <a:miter lim="800000"/>
            <a:headEnd/>
            <a:tailEnd/>
          </a:ln>
        </p:spPr>
      </p:pic>
      <p:sp>
        <p:nvSpPr>
          <p:cNvPr id="5" name="Rectangle 4"/>
          <p:cNvSpPr/>
          <p:nvPr/>
        </p:nvSpPr>
        <p:spPr>
          <a:xfrm>
            <a:off x="-324544" y="4883676"/>
            <a:ext cx="5292079" cy="1569660"/>
          </a:xfrm>
          <a:prstGeom prst="rect">
            <a:avLst/>
          </a:prstGeom>
          <a:noFill/>
        </p:spPr>
        <p:txBody>
          <a:bodyPr wrap="square" lIns="91440" tIns="45720" rIns="91440" bIns="45720">
            <a:spAutoFit/>
          </a:bodyPr>
          <a:lstStyle/>
          <a:p>
            <a:pPr algn="ctr"/>
            <a:r>
              <a:rPr lang="fr-FR" sz="4800" b="1" dirty="0">
                <a:ln w="18415" cmpd="sng">
                  <a:solidFill>
                    <a:srgbClr val="FFFFFF"/>
                  </a:solidFill>
                  <a:prstDash val="solid"/>
                </a:ln>
                <a:solidFill>
                  <a:schemeClr val="accent2"/>
                </a:solidFill>
                <a:effectLst>
                  <a:innerShdw blurRad="63500" dist="50800" dir="13500000">
                    <a:prstClr val="black">
                      <a:alpha val="50000"/>
                    </a:prstClr>
                  </a:innerShdw>
                </a:effectLst>
              </a:rPr>
              <a:t>Avez-vous des questions ?</a:t>
            </a:r>
          </a:p>
        </p:txBody>
      </p:sp>
      <p:sp>
        <p:nvSpPr>
          <p:cNvPr id="9" name="Espace réservé du contenu 2"/>
          <p:cNvSpPr txBox="1">
            <a:spLocks/>
          </p:cNvSpPr>
          <p:nvPr/>
        </p:nvSpPr>
        <p:spPr>
          <a:xfrm>
            <a:off x="0" y="116632"/>
            <a:ext cx="7164288" cy="28803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fr-FR" sz="4000" b="1" dirty="0">
              <a:solidFill>
                <a:srgbClr val="00B050"/>
              </a:solidFill>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57616B-9A67-431F-B721-D04A60EF9E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404" y="875373"/>
            <a:ext cx="9214740" cy="5575306"/>
          </a:xfrm>
          <a:prstGeom prst="rect">
            <a:avLst/>
          </a:prstGeom>
        </p:spPr>
      </p:pic>
      <p:sp>
        <p:nvSpPr>
          <p:cNvPr id="13" name="Rectangle 12">
            <a:extLst>
              <a:ext uri="{FF2B5EF4-FFF2-40B4-BE49-F238E27FC236}">
                <a16:creationId xmlns:a16="http://schemas.microsoft.com/office/drawing/2014/main" id="{8BE6BC3F-AAD6-4C6C-AB30-8FBBEAC30DD1}"/>
              </a:ext>
            </a:extLst>
          </p:cNvPr>
          <p:cNvSpPr/>
          <p:nvPr/>
        </p:nvSpPr>
        <p:spPr>
          <a:xfrm>
            <a:off x="-35060" y="-21139"/>
            <a:ext cx="9187203" cy="679426"/>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fr-FR" sz="3200" b="1" dirty="0">
                <a:latin typeface="Softhand script"/>
              </a:rPr>
              <a:t>L’ Asie</a:t>
            </a:r>
          </a:p>
        </p:txBody>
      </p:sp>
      <p:pic>
        <p:nvPicPr>
          <p:cNvPr id="9" name="Graphique 8" descr="Repère avec un remplissage uni">
            <a:extLst>
              <a:ext uri="{FF2B5EF4-FFF2-40B4-BE49-F238E27FC236}">
                <a16:creationId xmlns:a16="http://schemas.microsoft.com/office/drawing/2014/main" id="{880351B1-EC42-4D99-B598-425AC2E9E93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75856" y="1650104"/>
            <a:ext cx="889248" cy="889248"/>
          </a:xfrm>
          <a:prstGeom prst="rect">
            <a:avLst/>
          </a:prstGeom>
        </p:spPr>
      </p:pic>
      <p:pic>
        <p:nvPicPr>
          <p:cNvPr id="11" name="Graphique 10" descr="Flèche en cercle avec un remplissage uni">
            <a:extLst>
              <a:ext uri="{FF2B5EF4-FFF2-40B4-BE49-F238E27FC236}">
                <a16:creationId xmlns:a16="http://schemas.microsoft.com/office/drawing/2014/main" id="{530DB4B9-F283-4AFF-B28F-71C48086F20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72200" y="2924944"/>
            <a:ext cx="1944216" cy="1944216"/>
          </a:xfrm>
          <a:prstGeom prst="rect">
            <a:avLst/>
          </a:prstGeom>
        </p:spPr>
      </p:pic>
      <p:cxnSp>
        <p:nvCxnSpPr>
          <p:cNvPr id="16" name="Connecteur droit avec flèche 15">
            <a:extLst>
              <a:ext uri="{FF2B5EF4-FFF2-40B4-BE49-F238E27FC236}">
                <a16:creationId xmlns:a16="http://schemas.microsoft.com/office/drawing/2014/main" id="{1B54687B-210E-4BB2-8A38-394155A8BA71}"/>
              </a:ext>
            </a:extLst>
          </p:cNvPr>
          <p:cNvCxnSpPr>
            <a:cxnSpLocks/>
          </p:cNvCxnSpPr>
          <p:nvPr/>
        </p:nvCxnSpPr>
        <p:spPr>
          <a:xfrm>
            <a:off x="3923928" y="2311814"/>
            <a:ext cx="2808312" cy="1189194"/>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0" name="Graphique 19" descr="Avion avec un remplissage uni">
            <a:extLst>
              <a:ext uri="{FF2B5EF4-FFF2-40B4-BE49-F238E27FC236}">
                <a16:creationId xmlns:a16="http://schemas.microsoft.com/office/drawing/2014/main" id="{3975E555-A37C-4F0F-83F6-A6BDE7EF8C8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6635382">
            <a:off x="4504611" y="2495501"/>
            <a:ext cx="1266319" cy="1266319"/>
          </a:xfrm>
          <a:prstGeom prst="rect">
            <a:avLst/>
          </a:prstGeom>
        </p:spPr>
      </p:pic>
    </p:spTree>
    <p:extLst>
      <p:ext uri="{BB962C8B-B14F-4D97-AF65-F5344CB8AC3E}">
        <p14:creationId xmlns:p14="http://schemas.microsoft.com/office/powerpoint/2010/main" val="3171539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3">
            <a:extLst>
              <a:ext uri="{FF2B5EF4-FFF2-40B4-BE49-F238E27FC236}">
                <a16:creationId xmlns:a16="http://schemas.microsoft.com/office/drawing/2014/main" id="{2B90DB43-69CC-47C4-3C07-530F07D0B8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 t="-837"/>
          <a:stretch/>
        </p:blipFill>
        <p:spPr bwMode="auto">
          <a:xfrm>
            <a:off x="6349" y="658813"/>
            <a:ext cx="9137651" cy="619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1B9C522-4AAB-4D42-FC85-E121023E02A2}"/>
              </a:ext>
            </a:extLst>
          </p:cNvPr>
          <p:cNvSpPr/>
          <p:nvPr/>
        </p:nvSpPr>
        <p:spPr>
          <a:xfrm>
            <a:off x="-34925" y="-20638"/>
            <a:ext cx="9186863" cy="712788"/>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Softhand script"/>
                <a:ea typeface="+mn-ea"/>
                <a:cs typeface="+mn-cs"/>
              </a:rPr>
              <a:t>                    L’association</a:t>
            </a:r>
          </a:p>
        </p:txBody>
      </p:sp>
      <p:pic>
        <p:nvPicPr>
          <p:cNvPr id="14348" name="Image 33">
            <a:extLst>
              <a:ext uri="{FF2B5EF4-FFF2-40B4-BE49-F238E27FC236}">
                <a16:creationId xmlns:a16="http://schemas.microsoft.com/office/drawing/2014/main" id="{E461F0FC-322A-22E1-F715-437597F5024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9588" y="85725"/>
            <a:ext cx="17192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9F98EC52-9368-7DA1-B668-7A25A5F9C4AF}"/>
              </a:ext>
            </a:extLst>
          </p:cNvPr>
          <p:cNvSpPr txBox="1">
            <a:spLocks noChangeArrowheads="1"/>
          </p:cNvSpPr>
          <p:nvPr/>
        </p:nvSpPr>
        <p:spPr bwMode="auto">
          <a:xfrm>
            <a:off x="1003551" y="6218148"/>
            <a:ext cx="7136898" cy="523220"/>
          </a:xfrm>
          <a:prstGeom prst="rect">
            <a:avLst/>
          </a:prstGeom>
          <a:solidFill>
            <a:schemeClr val="bg1">
              <a:alpha val="8117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7FBB46"/>
                </a:solidFill>
                <a:effectLst/>
                <a:uLnTx/>
                <a:uFillTx/>
                <a:latin typeface="Trebuchet MS" panose="020B0603020202020204" pitchFamily="34" charset="0"/>
                <a:ea typeface="+mn-ea"/>
                <a:cs typeface="+mn-cs"/>
              </a:rPr>
              <a:t>23400 enfants parrainés</a:t>
            </a:r>
          </a:p>
        </p:txBody>
      </p:sp>
      <p:pic>
        <p:nvPicPr>
          <p:cNvPr id="3" name="Image 2">
            <a:extLst>
              <a:ext uri="{FF2B5EF4-FFF2-40B4-BE49-F238E27FC236}">
                <a16:creationId xmlns:a16="http://schemas.microsoft.com/office/drawing/2014/main" id="{6AF3D7E4-E459-4731-A66A-0263F1536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4336" y="834612"/>
            <a:ext cx="1542422" cy="2194750"/>
          </a:xfrm>
          <a:prstGeom prst="flowChartConnector">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0">
            <a:extLst>
              <a:ext uri="{FF2B5EF4-FFF2-40B4-BE49-F238E27FC236}">
                <a16:creationId xmlns:a16="http://schemas.microsoft.com/office/drawing/2014/main" id="{DF29D123-F259-9029-DC26-463E5823B88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0" y="0"/>
            <a:ext cx="8964488" cy="6858000"/>
          </a:xfrm>
          <a:prstGeom prst="rect">
            <a:avLst/>
          </a:prstGeom>
        </p:spPr>
      </p:pic>
    </p:spTree>
    <p:extLst>
      <p:ext uri="{BB962C8B-B14F-4D97-AF65-F5344CB8AC3E}">
        <p14:creationId xmlns:p14="http://schemas.microsoft.com/office/powerpoint/2010/main" val="221577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348592"/>
            <a:ext cx="6283631" cy="4803937"/>
          </a:xfrm>
          <a:prstGeom prst="rect">
            <a:avLst/>
          </a:prstGeom>
        </p:spPr>
      </p:pic>
      <p:sp>
        <p:nvSpPr>
          <p:cNvPr id="2" name="Titre 1"/>
          <p:cNvSpPr>
            <a:spLocks noGrp="1"/>
          </p:cNvSpPr>
          <p:nvPr>
            <p:ph type="title"/>
          </p:nvPr>
        </p:nvSpPr>
        <p:spPr>
          <a:xfrm>
            <a:off x="609599" y="260648"/>
            <a:ext cx="6347713" cy="1320800"/>
          </a:xfrm>
        </p:spPr>
        <p:txBody>
          <a:bodyPr>
            <a:normAutofit/>
          </a:bodyPr>
          <a:lstStyle/>
          <a:p>
            <a:pPr algn="ctr"/>
            <a:r>
              <a:rPr lang="fr-FR" sz="4000" b="1" dirty="0" err="1">
                <a:solidFill>
                  <a:srgbClr val="90C226"/>
                </a:solidFill>
              </a:rPr>
              <a:t>Prin</a:t>
            </a:r>
            <a:r>
              <a:rPr lang="fr-FR" sz="4000" b="1" dirty="0">
                <a:solidFill>
                  <a:srgbClr val="90C226"/>
                </a:solidFill>
              </a:rPr>
              <a:t> - 6 ans</a:t>
            </a:r>
          </a:p>
        </p:txBody>
      </p:sp>
      <p:sp>
        <p:nvSpPr>
          <p:cNvPr id="10" name="Rectangle 9"/>
          <p:cNvSpPr/>
          <p:nvPr/>
        </p:nvSpPr>
        <p:spPr>
          <a:xfrm>
            <a:off x="467544" y="936249"/>
            <a:ext cx="6491638" cy="5328592"/>
          </a:xfrm>
          <a:prstGeom prst="rect">
            <a:avLst/>
          </a:prstGeom>
          <a:solidFill>
            <a:srgbClr val="FFFF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ackgroundRemoval t="0" b="93939" l="9914" r="89871"/>
                    </a14:imgEffect>
                  </a14:imgLayer>
                </a14:imgProps>
              </a:ext>
              <a:ext uri="{28A0092B-C50C-407E-A947-70E740481C1C}">
                <a14:useLocalDpi xmlns:a14="http://schemas.microsoft.com/office/drawing/2010/main"/>
              </a:ext>
            </a:extLst>
          </a:blip>
          <a:stretch>
            <a:fillRect/>
          </a:stretch>
        </p:blipFill>
        <p:spPr>
          <a:xfrm>
            <a:off x="1878501" y="2633942"/>
            <a:ext cx="2232248" cy="3174538"/>
          </a:xfrm>
          <a:prstGeom prst="rect">
            <a:avLst/>
          </a:prstGeom>
        </p:spPr>
      </p:pic>
      <p:pic>
        <p:nvPicPr>
          <p:cNvPr id="18" name="Image 17"/>
          <p:cNvPicPr>
            <a:picLocks noChangeAspect="1"/>
          </p:cNvPicPr>
          <p:nvPr/>
        </p:nvPicPr>
        <p:blipFill rotWithShape="1">
          <a:blip r:embed="rId6" cstate="email">
            <a:duotone>
              <a:prstClr val="black"/>
              <a:schemeClr val="accent4">
                <a:tint val="45000"/>
                <a:satMod val="400000"/>
              </a:scheme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rot="5400000">
            <a:off x="2771800" y="2727188"/>
            <a:ext cx="216024" cy="360040"/>
          </a:xfrm>
          <a:prstGeom prst="rect">
            <a:avLst/>
          </a:prstGeom>
        </p:spPr>
      </p:pic>
      <p:sp>
        <p:nvSpPr>
          <p:cNvPr id="11" name="Rectangle 10"/>
          <p:cNvSpPr/>
          <p:nvPr/>
        </p:nvSpPr>
        <p:spPr>
          <a:xfrm>
            <a:off x="2051720" y="2636912"/>
            <a:ext cx="158417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lumMod val="65000"/>
                    <a:lumOff val="35000"/>
                  </a:schemeClr>
                </a:solidFill>
              </a:rPr>
              <a:t>VIETNAM</a:t>
            </a:r>
          </a:p>
        </p:txBody>
      </p:sp>
      <p:pic>
        <p:nvPicPr>
          <p:cNvPr id="13" name="Image 12">
            <a:extLst>
              <a:ext uri="{FF2B5EF4-FFF2-40B4-BE49-F238E27FC236}">
                <a16:creationId xmlns:a16="http://schemas.microsoft.com/office/drawing/2014/main" id="{9C12BFF2-83F4-4B37-919C-4B142000B0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44956" y="1191803"/>
            <a:ext cx="2007564" cy="5837597"/>
          </a:xfrm>
          <a:prstGeom prst="rect">
            <a:avLst/>
          </a:prstGeom>
        </p:spPr>
      </p:pic>
      <p:pic>
        <p:nvPicPr>
          <p:cNvPr id="26" name="Image 2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76438" y="1860023"/>
            <a:ext cx="3948457" cy="394845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55640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
                                        </p:tgtEl>
                                      </p:cBhvr>
                                      <p:by x="50000" y="50000"/>
                                    </p:animScale>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42" presetClass="path" presetSubtype="0" accel="50000" decel="50000" fill="hold" nodeType="withEffect">
                                  <p:stCondLst>
                                    <p:cond delay="0"/>
                                  </p:stCondLst>
                                  <p:childTnLst>
                                    <p:animMotion origin="layout" path="M 2.77778E-7 1.48148E-6 L 0.47917 -0.38472 " pathEditMode="relative" rAng="0" ptsTypes="AA">
                                      <p:cBhvr>
                                        <p:cTn id="11" dur="2000" fill="hold"/>
                                        <p:tgtEl>
                                          <p:spTgt spid="26"/>
                                        </p:tgtEl>
                                        <p:attrNameLst>
                                          <p:attrName>ppt_x</p:attrName>
                                          <p:attrName>ppt_y</p:attrName>
                                        </p:attrNameLst>
                                      </p:cBhvr>
                                      <p:rCtr x="23958" y="-1923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8" descr="http://chicheetpois.files.wordpress.com/2009/10/papaye.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968187">
            <a:off x="1004672" y="2507131"/>
            <a:ext cx="2893364" cy="28869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optimys-shop.com/img/cms/mangoustans.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713" y="1180235"/>
            <a:ext cx="3001951" cy="24957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2.bp.blogspot.com/-cO9ZWPJDPqI/T7BPoIzTV4I/AAAAAAAAAH0/mYT9lk60iFk/s1600/Durian.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96909" l="0" r="99818"/>
                    </a14:imgEffect>
                  </a14:imgLayer>
                </a14:imgProps>
              </a:ext>
              <a:ext uri="{28A0092B-C50C-407E-A947-70E740481C1C}">
                <a14:useLocalDpi xmlns:a14="http://schemas.microsoft.com/office/drawing/2010/main"/>
              </a:ext>
            </a:extLst>
          </a:blip>
          <a:srcRect/>
          <a:stretch>
            <a:fillRect/>
          </a:stretch>
        </p:blipFill>
        <p:spPr bwMode="auto">
          <a:xfrm>
            <a:off x="4118193" y="3405471"/>
            <a:ext cx="2993861" cy="299386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F52F94CD-7E57-DC33-AB00-53FB8EDE14C5}"/>
              </a:ext>
            </a:extLst>
          </p:cNvPr>
          <p:cNvPicPr>
            <a:picLocks noChangeAspect="1"/>
          </p:cNvPicPr>
          <p:nvPr/>
        </p:nvPicPr>
        <p:blipFill>
          <a:blip r:embed="rId8"/>
          <a:stretch>
            <a:fillRect/>
          </a:stretch>
        </p:blipFill>
        <p:spPr>
          <a:xfrm>
            <a:off x="520623" y="836712"/>
            <a:ext cx="2257425" cy="2257425"/>
          </a:xfrm>
          <a:prstGeom prst="rect">
            <a:avLst/>
          </a:prstGeom>
        </p:spPr>
      </p:pic>
      <p:sp>
        <p:nvSpPr>
          <p:cNvPr id="3" name="Rectangle 2">
            <a:extLst>
              <a:ext uri="{FF2B5EF4-FFF2-40B4-BE49-F238E27FC236}">
                <a16:creationId xmlns:a16="http://schemas.microsoft.com/office/drawing/2014/main" id="{0EAB23D7-129D-AFEF-3885-F3E5990F0B1E}"/>
              </a:ext>
            </a:extLst>
          </p:cNvPr>
          <p:cNvSpPr/>
          <p:nvPr/>
        </p:nvSpPr>
        <p:spPr>
          <a:xfrm>
            <a:off x="19269" y="339489"/>
            <a:ext cx="9144000" cy="679426"/>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fr-FR" sz="3200" b="1" dirty="0">
                <a:latin typeface="Softhand script"/>
              </a:rPr>
              <a:t>Les fruits en Asie</a:t>
            </a:r>
          </a:p>
        </p:txBody>
      </p:sp>
      <p:sp>
        <p:nvSpPr>
          <p:cNvPr id="2" name="Ellipse 1">
            <a:extLst>
              <a:ext uri="{FF2B5EF4-FFF2-40B4-BE49-F238E27FC236}">
                <a16:creationId xmlns:a16="http://schemas.microsoft.com/office/drawing/2014/main" id="{6306BB15-C152-481D-93E6-02728442E354}"/>
              </a:ext>
            </a:extLst>
          </p:cNvPr>
          <p:cNvSpPr/>
          <p:nvPr/>
        </p:nvSpPr>
        <p:spPr>
          <a:xfrm>
            <a:off x="827584" y="4869160"/>
            <a:ext cx="2257425" cy="7920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lumMod val="50000"/>
                  </a:schemeClr>
                </a:solidFill>
              </a:rPr>
              <a:t>Papaye</a:t>
            </a:r>
          </a:p>
        </p:txBody>
      </p:sp>
      <p:sp>
        <p:nvSpPr>
          <p:cNvPr id="8" name="Ellipse 7">
            <a:extLst>
              <a:ext uri="{FF2B5EF4-FFF2-40B4-BE49-F238E27FC236}">
                <a16:creationId xmlns:a16="http://schemas.microsoft.com/office/drawing/2014/main" id="{C76814F4-6E45-4E0A-93AE-BBD3B4EFA0E1}"/>
              </a:ext>
            </a:extLst>
          </p:cNvPr>
          <p:cNvSpPr/>
          <p:nvPr/>
        </p:nvSpPr>
        <p:spPr>
          <a:xfrm>
            <a:off x="5868144" y="4541304"/>
            <a:ext cx="2257425" cy="7920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lumMod val="50000"/>
                  </a:schemeClr>
                </a:solidFill>
              </a:rPr>
              <a:t>Durian</a:t>
            </a:r>
          </a:p>
        </p:txBody>
      </p:sp>
      <p:sp>
        <p:nvSpPr>
          <p:cNvPr id="9" name="Ellipse 8">
            <a:extLst>
              <a:ext uri="{FF2B5EF4-FFF2-40B4-BE49-F238E27FC236}">
                <a16:creationId xmlns:a16="http://schemas.microsoft.com/office/drawing/2014/main" id="{EFAEBB15-8019-445C-A74F-78E9C1F792C3}"/>
              </a:ext>
            </a:extLst>
          </p:cNvPr>
          <p:cNvSpPr/>
          <p:nvPr/>
        </p:nvSpPr>
        <p:spPr>
          <a:xfrm>
            <a:off x="6228184" y="1470369"/>
            <a:ext cx="2257425" cy="7920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lumMod val="50000"/>
                  </a:schemeClr>
                </a:solidFill>
              </a:rPr>
              <a:t>Mangoustan</a:t>
            </a:r>
          </a:p>
        </p:txBody>
      </p:sp>
      <p:sp>
        <p:nvSpPr>
          <p:cNvPr id="11" name="Ellipse 10">
            <a:extLst>
              <a:ext uri="{FF2B5EF4-FFF2-40B4-BE49-F238E27FC236}">
                <a16:creationId xmlns:a16="http://schemas.microsoft.com/office/drawing/2014/main" id="{5F713794-BE0D-49E4-8971-957F7018C2B6}"/>
              </a:ext>
            </a:extLst>
          </p:cNvPr>
          <p:cNvSpPr/>
          <p:nvPr/>
        </p:nvSpPr>
        <p:spPr>
          <a:xfrm>
            <a:off x="1763688" y="1536003"/>
            <a:ext cx="2257425" cy="7920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lumMod val="50000"/>
                  </a:schemeClr>
                </a:solidFill>
              </a:rPr>
              <a:t>Fruit du dragon</a:t>
            </a:r>
          </a:p>
        </p:txBody>
      </p:sp>
    </p:spTree>
    <p:extLst>
      <p:ext uri="{BB962C8B-B14F-4D97-AF65-F5344CB8AC3E}">
        <p14:creationId xmlns:p14="http://schemas.microsoft.com/office/powerpoint/2010/main" val="1536058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F85279-A59E-51E3-F5D4-E2345F41DE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560" y="1220103"/>
            <a:ext cx="8214215" cy="4729177"/>
          </a:xfrm>
          <a:prstGeom prst="rect">
            <a:avLst/>
          </a:prstGeom>
        </p:spPr>
      </p:pic>
      <p:sp>
        <p:nvSpPr>
          <p:cNvPr id="7" name="Titre 6">
            <a:extLst>
              <a:ext uri="{FF2B5EF4-FFF2-40B4-BE49-F238E27FC236}">
                <a16:creationId xmlns:a16="http://schemas.microsoft.com/office/drawing/2014/main" id="{7329AD4E-0398-838D-FAA0-12206F37C5CE}"/>
              </a:ext>
            </a:extLst>
          </p:cNvPr>
          <p:cNvSpPr>
            <a:spLocks noGrp="1"/>
          </p:cNvSpPr>
          <p:nvPr>
            <p:ph type="title"/>
          </p:nvPr>
        </p:nvSpPr>
        <p:spPr>
          <a:xfrm>
            <a:off x="609600" y="260350"/>
            <a:ext cx="8210872" cy="936625"/>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fr-FR" sz="3200" b="1" dirty="0">
                <a:latin typeface="Softhand script"/>
              </a:rPr>
              <a:t>À la maison</a:t>
            </a:r>
          </a:p>
        </p:txBody>
      </p:sp>
      <p:pic>
        <p:nvPicPr>
          <p:cNvPr id="2" name="Image 1">
            <a:extLst>
              <a:ext uri="{FF2B5EF4-FFF2-40B4-BE49-F238E27FC236}">
                <a16:creationId xmlns:a16="http://schemas.microsoft.com/office/drawing/2014/main" id="{83D60227-9CF5-7747-7BB0-12483E9B1E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 y="1223698"/>
            <a:ext cx="8210871" cy="5165069"/>
          </a:xfrm>
          <a:prstGeom prst="rect">
            <a:avLst/>
          </a:prstGeom>
        </p:spPr>
      </p:pic>
      <p:pic>
        <p:nvPicPr>
          <p:cNvPr id="4" name="Image 3">
            <a:extLst>
              <a:ext uri="{FF2B5EF4-FFF2-40B4-BE49-F238E27FC236}">
                <a16:creationId xmlns:a16="http://schemas.microsoft.com/office/drawing/2014/main" id="{4840F777-80B6-09D3-02F8-79D7053A63C6}"/>
              </a:ext>
            </a:extLst>
          </p:cNvPr>
          <p:cNvPicPr>
            <a:picLocks noChangeAspect="1"/>
          </p:cNvPicPr>
          <p:nvPr/>
        </p:nvPicPr>
        <p:blipFill>
          <a:blip r:embed="rId5"/>
          <a:stretch>
            <a:fillRect/>
          </a:stretch>
        </p:blipFill>
        <p:spPr>
          <a:xfrm>
            <a:off x="548318" y="1196975"/>
            <a:ext cx="8280778" cy="5184353"/>
          </a:xfrm>
          <a:prstGeom prst="rect">
            <a:avLst/>
          </a:prstGeom>
        </p:spPr>
      </p:pic>
    </p:spTree>
    <p:extLst>
      <p:ext uri="{BB962C8B-B14F-4D97-AF65-F5344CB8AC3E}">
        <p14:creationId xmlns:p14="http://schemas.microsoft.com/office/powerpoint/2010/main" val="3457945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609599" y="260648"/>
            <a:ext cx="6347713" cy="936104"/>
          </a:xfrm>
        </p:spPr>
        <p:txBody>
          <a:bodyPr vert="horz" lIns="91440" tIns="45720" rIns="91440" bIns="45720" rtlCol="0" anchor="t">
            <a:normAutofit/>
          </a:bodyPr>
          <a:lstStyle/>
          <a:p>
            <a:pPr algn="ctr"/>
            <a:r>
              <a:rPr lang="fr-FR" b="1" dirty="0">
                <a:solidFill>
                  <a:srgbClr val="90C226"/>
                </a:solidFill>
              </a:rPr>
              <a:t>Chez sa maman</a:t>
            </a:r>
          </a:p>
        </p:txBody>
      </p:sp>
      <p:pic>
        <p:nvPicPr>
          <p:cNvPr id="10" name="Picture 2" descr="http://www.sixstarsrice.co.th/upload/images/Document/rice/Thai%20Parboiled%20Ric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4860032" y="1136944"/>
            <a:ext cx="3960440" cy="2626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zakhor-online.com/wp-content/uploads/2011/03/m-1024x76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808" y="1070687"/>
            <a:ext cx="4270175" cy="29713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1B5372D5-C7D8-030B-DB1F-A09112B13B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2010" y="4216704"/>
            <a:ext cx="3986649" cy="2626083"/>
          </a:xfrm>
          <a:prstGeom prst="rect">
            <a:avLst/>
          </a:prstGeom>
        </p:spPr>
      </p:pic>
      <p:pic>
        <p:nvPicPr>
          <p:cNvPr id="4" name="Image 3">
            <a:extLst>
              <a:ext uri="{FF2B5EF4-FFF2-40B4-BE49-F238E27FC236}">
                <a16:creationId xmlns:a16="http://schemas.microsoft.com/office/drawing/2014/main" id="{350A3AD6-4C73-A663-B9A2-4C2D524242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948" y="4293096"/>
            <a:ext cx="4139035" cy="2563451"/>
          </a:xfrm>
          <a:prstGeom prst="rect">
            <a:avLst/>
          </a:prstGeom>
        </p:spPr>
      </p:pic>
      <p:sp>
        <p:nvSpPr>
          <p:cNvPr id="9" name="Titre 6">
            <a:extLst>
              <a:ext uri="{FF2B5EF4-FFF2-40B4-BE49-F238E27FC236}">
                <a16:creationId xmlns:a16="http://schemas.microsoft.com/office/drawing/2014/main" id="{12946FC4-B8A4-79AF-22B0-E9F47E3200E8}"/>
              </a:ext>
            </a:extLst>
          </p:cNvPr>
          <p:cNvSpPr txBox="1">
            <a:spLocks/>
          </p:cNvSpPr>
          <p:nvPr/>
        </p:nvSpPr>
        <p:spPr>
          <a:xfrm>
            <a:off x="157808" y="116632"/>
            <a:ext cx="8662664" cy="718147"/>
          </a:xfrm>
          <a:prstGeom prst="rect">
            <a:avLst/>
          </a:prstGeom>
          <a:solidFill>
            <a:srgbClr val="7FBB46"/>
          </a:solidFill>
          <a:ln w="19050" cap="rnd"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marL="0" lvl="1" algn="ctr" defTabSz="914400">
              <a:defRPr/>
            </a:pPr>
            <a:r>
              <a:rPr lang="fr-FR" sz="3200" b="1" kern="0" dirty="0">
                <a:latin typeface="Softhand script"/>
              </a:rPr>
              <a:t>Chez sa maman , le dur travail des parents</a:t>
            </a:r>
          </a:p>
        </p:txBody>
      </p:sp>
    </p:spTree>
    <p:extLst>
      <p:ext uri="{BB962C8B-B14F-4D97-AF65-F5344CB8AC3E}">
        <p14:creationId xmlns:p14="http://schemas.microsoft.com/office/powerpoint/2010/main" val="39632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A3EB0D64F8274FB4D6679FA5AD9A4C" ma:contentTypeVersion="11" ma:contentTypeDescription="Crée un document." ma:contentTypeScope="" ma:versionID="0b1a9fb0185aced84e3545a169f742ee">
  <xsd:schema xmlns:xsd="http://www.w3.org/2001/XMLSchema" xmlns:xs="http://www.w3.org/2001/XMLSchema" xmlns:p="http://schemas.microsoft.com/office/2006/metadata/properties" xmlns:ns2="904678e1-d9be-449e-ab65-f3fd5faa0763" xmlns:ns3="7ebb1564-5616-4b8f-91e0-0ac2acfe0ce5" targetNamespace="http://schemas.microsoft.com/office/2006/metadata/properties" ma:root="true" ma:fieldsID="c2c481ebf09bc93b22ebdd20d7294abf" ns2:_="" ns3:_="">
    <xsd:import namespace="904678e1-d9be-449e-ab65-f3fd5faa0763"/>
    <xsd:import namespace="7ebb1564-5616-4b8f-91e0-0ac2acfe0ce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678e1-d9be-449e-ab65-f3fd5faa07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2913be4d-cbe2-46c5-b3f8-37a710eea4b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bb1564-5616-4b8f-91e0-0ac2acfe0ce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0aa67c8-8cf5-4c65-89d8-ab716c19dd1e}" ma:internalName="TaxCatchAll" ma:showField="CatchAllData" ma:web="7ebb1564-5616-4b8f-91e0-0ac2acfe0c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CA9921-DD92-4807-B9EA-EDAFE78C2AD8}">
  <ds:schemaRefs>
    <ds:schemaRef ds:uri="http://schemas.microsoft.com/sharepoint/v3/contenttype/forms"/>
  </ds:schemaRefs>
</ds:datastoreItem>
</file>

<file path=customXml/itemProps2.xml><?xml version="1.0" encoding="utf-8"?>
<ds:datastoreItem xmlns:ds="http://schemas.openxmlformats.org/officeDocument/2006/customXml" ds:itemID="{6B09DCB9-B44E-482A-A40D-6B72974164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678e1-d9be-449e-ab65-f3fd5faa0763"/>
    <ds:schemaRef ds:uri="7ebb1564-5616-4b8f-91e0-0ac2acfe0c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4914</TotalTime>
  <Words>2699</Words>
  <Application>Microsoft Office PowerPoint</Application>
  <PresentationFormat>Affichage à l'écran (4:3)</PresentationFormat>
  <Paragraphs>202</Paragraphs>
  <Slides>20</Slides>
  <Notes>19</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20</vt:i4>
      </vt:variant>
    </vt:vector>
  </HeadingPairs>
  <TitlesOfParts>
    <vt:vector size="36" baseType="lpstr">
      <vt:lpstr>Arial</vt:lpstr>
      <vt:lpstr>Barlow</vt:lpstr>
      <vt:lpstr>Bold</vt:lpstr>
      <vt:lpstr>Bradley Hand ITC</vt:lpstr>
      <vt:lpstr>Calibri</vt:lpstr>
      <vt:lpstr>Calibri Light</vt:lpstr>
      <vt:lpstr>Helvetica</vt:lpstr>
      <vt:lpstr>Liberation Serif</vt:lpstr>
      <vt:lpstr>Regular</vt:lpstr>
      <vt:lpstr>Softhand script</vt:lpstr>
      <vt:lpstr>Trebuchet MS</vt:lpstr>
      <vt:lpstr>Verdana</vt:lpstr>
      <vt:lpstr>Verdana-Bold</vt:lpstr>
      <vt:lpstr>Wingdings 3</vt:lpstr>
      <vt:lpstr>Facette</vt:lpstr>
      <vt:lpstr>1_Facette</vt:lpstr>
      <vt:lpstr>Présentation PowerPoint</vt:lpstr>
      <vt:lpstr>Présentation PowerPoint</vt:lpstr>
      <vt:lpstr>Présentation PowerPoint</vt:lpstr>
      <vt:lpstr>Présentation PowerPoint</vt:lpstr>
      <vt:lpstr>Présentation PowerPoint</vt:lpstr>
      <vt:lpstr>Prin - 6 ans</vt:lpstr>
      <vt:lpstr>Présentation PowerPoint</vt:lpstr>
      <vt:lpstr>À la maison</vt:lpstr>
      <vt:lpstr>Chez sa maman</vt:lpstr>
      <vt:lpstr>Aller à l’école</vt:lpstr>
      <vt:lpstr>Après l’école</vt:lpstr>
      <vt:lpstr>Présentation PowerPoint</vt:lpstr>
      <vt:lpstr>Des nouvelles de Prin</vt:lpstr>
      <vt:lpstr>Présentation PowerPoint</vt:lpstr>
      <vt:lpstr>Présentation PowerPoint</vt:lpstr>
      <vt:lpstr>Conclusion</vt:lpstr>
      <vt:lpstr>Comment aider ceux qui n’ont pas la chance d’aller à l’école?</vt:lpstr>
      <vt:lpstr>Comment va être utilisé cet argent ?</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xguignard</dc:creator>
  <cp:lastModifiedBy>Ombeline Seince</cp:lastModifiedBy>
  <cp:revision>230</cp:revision>
  <dcterms:created xsi:type="dcterms:W3CDTF">2016-02-03T07:36:40Z</dcterms:created>
  <dcterms:modified xsi:type="dcterms:W3CDTF">2023-09-26T14:18:15Z</dcterms:modified>
</cp:coreProperties>
</file>