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5"/>
  </p:notesMasterIdLst>
  <p:sldIdLst>
    <p:sldId id="348" r:id="rId4"/>
    <p:sldId id="360" r:id="rId5"/>
    <p:sldId id="278" r:id="rId6"/>
    <p:sldId id="366" r:id="rId7"/>
    <p:sldId id="352" r:id="rId8"/>
    <p:sldId id="280" r:id="rId9"/>
    <p:sldId id="262" r:id="rId10"/>
    <p:sldId id="256" r:id="rId11"/>
    <p:sldId id="257" r:id="rId12"/>
    <p:sldId id="265" r:id="rId13"/>
    <p:sldId id="267" r:id="rId14"/>
    <p:sldId id="264" r:id="rId15"/>
    <p:sldId id="268" r:id="rId16"/>
    <p:sldId id="260" r:id="rId17"/>
    <p:sldId id="263" r:id="rId18"/>
    <p:sldId id="367" r:id="rId19"/>
    <p:sldId id="358" r:id="rId20"/>
    <p:sldId id="359" r:id="rId21"/>
    <p:sldId id="368" r:id="rId22"/>
    <p:sldId id="364" r:id="rId23"/>
    <p:sldId id="36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370"/>
    <a:srgbClr val="3F1C20"/>
    <a:srgbClr val="78B931"/>
    <a:srgbClr val="03989E"/>
    <a:srgbClr val="69C8B1"/>
    <a:srgbClr val="E6B91E"/>
    <a:srgbClr val="89CC40"/>
    <a:srgbClr val="90C226"/>
    <a:srgbClr val="54A021"/>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5695" autoAdjust="0"/>
  </p:normalViewPr>
  <p:slideViewPr>
    <p:cSldViewPr>
      <p:cViewPr varScale="1">
        <p:scale>
          <a:sx n="57" d="100"/>
          <a:sy n="57" d="100"/>
        </p:scale>
        <p:origin x="1530" y="5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3158A-AAC8-4F78-91C9-414C7EE64331}" type="datetimeFigureOut">
              <a:rPr lang="fr-FR" smtClean="0"/>
              <a:pPr/>
              <a:t>26/09/2023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96F9C-75D2-4283-9EB7-7372B6EC5E8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endParaRPr lang="fr-FR" sz="1200" dirty="0"/>
          </a:p>
          <a:p>
            <a:r>
              <a:rPr lang="fr-FR" sz="1200" b="1" u="sng" dirty="0">
                <a:solidFill>
                  <a:srgbClr val="FF0000"/>
                </a:solidFill>
              </a:rPr>
              <a:t>#SENSIBLISER</a:t>
            </a:r>
          </a:p>
          <a:p>
            <a:pPr marL="171450" indent="-171450">
              <a:buFontTx/>
              <a:buChar char="-"/>
            </a:pPr>
            <a:r>
              <a:rPr lang="fr-FR" sz="1200" b="0" dirty="0"/>
              <a:t>Présentation rapide d’Enfants du Mékong + de quoi vient-on leur parler aujourd’hui ?</a:t>
            </a:r>
          </a:p>
          <a:p>
            <a:pPr marL="171450" indent="-171450">
              <a:buFontTx/>
              <a:buChar char="-"/>
            </a:pPr>
            <a:r>
              <a:rPr lang="fr-FR" sz="1200" b="0" dirty="0"/>
              <a:t>Témoignage d’un / plusieurs jeunes (texte de j’ai un rêve, Grandir, vidéos filleuls etc…)</a:t>
            </a:r>
          </a:p>
          <a:p>
            <a:pPr marL="171450" indent="-171450">
              <a:buFontTx/>
              <a:buChar char="-"/>
            </a:pPr>
            <a:endParaRPr lang="fr-FR"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t>#IMPLIQUER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Pourquoi est-ce une chance d’aller au collège?</a:t>
            </a:r>
          </a:p>
          <a:p>
            <a:pPr algn="l"/>
            <a:r>
              <a:rPr lang="fr-FR" sz="1200" b="1" dirty="0"/>
              <a:t>- </a:t>
            </a:r>
            <a:r>
              <a:rPr lang="fr-FR" sz="1800" b="1" i="0" u="none" strike="noStrike" baseline="0" dirty="0">
                <a:latin typeface="Verdana-Bold"/>
              </a:rPr>
              <a:t>Echanges sur le témoignage écouté ou vu</a:t>
            </a:r>
            <a:endParaRPr lang="fr-FR" sz="1800" b="0" i="0" u="none" strike="noStrike" baseline="0" dirty="0">
              <a:latin typeface="Verdana" panose="020B0604030504040204" pitchFamily="34" charset="0"/>
            </a:endParaRPr>
          </a:p>
          <a:p>
            <a:r>
              <a:rPr lang="fr-FR" sz="1800" b="0" i="0" u="none" strike="noStrike" baseline="0" dirty="0">
                <a:latin typeface="Verdana" panose="020B0604030504040204" pitchFamily="34" charset="0"/>
              </a:rPr>
              <a:t>constat, , questions/réponses, l’environnement dans lequel vivent et étudient ces jeunes, échanges sur la réalisation de leurs rêves etc…</a:t>
            </a:r>
          </a:p>
          <a:p>
            <a:pPr algn="l"/>
            <a:r>
              <a:rPr lang="fr-FR" sz="1200" b="1" i="0" u="none" strike="noStrike" baseline="0" dirty="0">
                <a:solidFill>
                  <a:srgbClr val="000000"/>
                </a:solidFill>
                <a:latin typeface="Verdana-Bold"/>
              </a:rPr>
              <a:t>- </a:t>
            </a:r>
            <a:r>
              <a:rPr lang="fr-FR" sz="1800" b="1" i="0" u="none" strike="noStrike" baseline="0" dirty="0">
                <a:latin typeface="Verdana-Bold"/>
              </a:rPr>
              <a:t>Elaboration d’un panneau collectif « Recette pour réaliser mes rêves» » </a:t>
            </a:r>
            <a:r>
              <a:rPr lang="fr-FR" sz="1800" b="0" i="0" u="none" strike="noStrike" baseline="0" dirty="0">
                <a:latin typeface="Verdana" panose="020B0604030504040204" pitchFamily="34" charset="0"/>
              </a:rPr>
              <a:t>Les élèvent évoquent toutes les compétences qui leurs permettent de réaliser leur rêve. L’enseignant pourra le «nourrir» avec ses élèves tout au long de l’année</a:t>
            </a:r>
          </a:p>
          <a:p>
            <a:endParaRPr lang="fr-FR" dirty="0"/>
          </a:p>
        </p:txBody>
      </p:sp>
      <p:sp>
        <p:nvSpPr>
          <p:cNvPr id="4" name="Espace réservé du numéro de diapositive 3"/>
          <p:cNvSpPr>
            <a:spLocks noGrp="1"/>
          </p:cNvSpPr>
          <p:nvPr>
            <p:ph type="sldNum" sz="quarter" idx="10"/>
          </p:nvPr>
        </p:nvSpPr>
        <p:spPr/>
        <p:txBody>
          <a:bodyPr/>
          <a:lstStyle/>
          <a:p>
            <a:fld id="{72870482-6274-467C-9754-0AC35ACEC7C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latin typeface="Bold"/>
              </a:rPr>
              <a:t>le Vietnam reconnait officiellement 54 groupes ethniques qui représentent 14% de la population (Hmong, Jaraï…).</a:t>
            </a:r>
          </a:p>
          <a:p>
            <a:r>
              <a:rPr lang="fr-FR" sz="1200" dirty="0"/>
              <a:t>Réflexion de groupe : Pourquoi l’école est-elle inaccessible pour ces enfants ?</a:t>
            </a:r>
          </a:p>
          <a:p>
            <a:pPr marL="171450" indent="-171450">
              <a:buFontTx/>
              <a:buChar char="-"/>
            </a:pPr>
            <a:r>
              <a:rPr lang="fr-FR" sz="1200" dirty="0"/>
              <a:t>Peuple souvent discriminé et non reconnu par les autorités gouvernementales</a:t>
            </a:r>
          </a:p>
          <a:p>
            <a:pPr marL="171450" indent="-171450">
              <a:buFontTx/>
              <a:buChar char="-"/>
            </a:pPr>
            <a:r>
              <a:rPr lang="fr-FR" sz="1200" dirty="0"/>
              <a:t>Ne parle pas la langue officielle de l’école publique… </a:t>
            </a:r>
          </a:p>
          <a:p>
            <a:pPr marL="171450" indent="-171450">
              <a:buFontTx/>
              <a:buChar char="-"/>
            </a:pPr>
            <a:r>
              <a:rPr lang="fr-FR" sz="1200" dirty="0"/>
              <a:t>Pauvreté des familles</a:t>
            </a:r>
          </a:p>
          <a:p>
            <a:pPr marL="171450" indent="-171450">
              <a:buFontTx/>
              <a:buChar char="-"/>
            </a:pPr>
            <a:r>
              <a:rPr lang="fr-FR" sz="1200" dirty="0"/>
              <a:t>école éloignée</a:t>
            </a:r>
          </a:p>
          <a:p>
            <a:pPr marL="171450" indent="-171450">
              <a:buFontTx/>
              <a:buChar char="-"/>
            </a:pPr>
            <a:r>
              <a:rPr lang="fr-FR" sz="1200" dirty="0"/>
              <a:t>travailler pour soutenir sa famille au détriment de l’école</a:t>
            </a:r>
          </a:p>
          <a:p>
            <a:pPr marL="171450" indent="-171450">
              <a:buFontTx/>
              <a:buChar char="-"/>
            </a:pPr>
            <a:endParaRPr lang="fr-FR" sz="1200" dirty="0"/>
          </a:p>
          <a:p>
            <a:pPr marL="171450" indent="-171450">
              <a:buFontTx/>
              <a:buChar cha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FF0000"/>
              </a:solidFill>
              <a:latin typeface="Bold"/>
            </a:endParaRPr>
          </a:p>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12</a:t>
            </a:fld>
            <a:endParaRPr lang="fr-FR"/>
          </a:p>
        </p:txBody>
      </p:sp>
    </p:spTree>
    <p:extLst>
      <p:ext uri="{BB962C8B-B14F-4D97-AF65-F5344CB8AC3E}">
        <p14:creationId xmlns:p14="http://schemas.microsoft.com/office/powerpoint/2010/main" val="404876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Il est très important pour chacun de s’engager, à son niveau bien sur. Trouvez votre combat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Il y a pleins de types d’engagements et beaucoup d’options s’offrent à vous !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peut s’engager pour quelques heures seulement en aidant pour un évènement ponctuel, comme une collecte alimentaire …ou une quête (+ rouge).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peut s’engager de manière hebdomadaire, mensuelle, annuelle en aidant une association ou un particulier (pour les sans logis, pour les pauvres, pour les immigrés, pour les personnes handicapées …), en France, à l’étranger, dans le domaine du sport, de l’écologie, de la culture, de l’éducation … Il y en a pour tous les gouts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Ex : Création livre de recettes par élèves Bac Pro du lycée Emilie de </a:t>
            </a:r>
            <a:r>
              <a:rPr lang="fr-FR" dirty="0" err="1"/>
              <a:t>Rodat</a:t>
            </a:r>
            <a:r>
              <a:rPr lang="fr-FR" dirty="0"/>
              <a:t> à Toulouse pour vendre et lever fonds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Ex :Gamers – Game </a:t>
            </a:r>
            <a:r>
              <a:rPr lang="fr-FR" dirty="0" err="1"/>
              <a:t>Done</a:t>
            </a:r>
            <a:r>
              <a:rPr lang="fr-FR" dirty="0"/>
              <a:t> </a:t>
            </a:r>
            <a:r>
              <a:rPr lang="fr-FR" dirty="0" err="1"/>
              <a:t>Quickly</a:t>
            </a:r>
            <a:r>
              <a:rPr lang="fr-FR" dirty="0"/>
              <a:t>, 2x/an marathon du jeu vidéo où gens peuvent regarder en ligne grand gamer jouer en live</a:t>
            </a:r>
            <a:r>
              <a:rPr lang="fr-FR" baseline="0" dirty="0"/>
              <a:t>, profit reversés à asso, Juillet 2018 – récoltés 2,1 millions dollars pour </a:t>
            </a:r>
            <a:r>
              <a:rPr lang="fr-FR" baseline="0" dirty="0" err="1"/>
              <a:t>Medecins</a:t>
            </a:r>
            <a:r>
              <a:rPr lang="fr-FR" baseline="0" dirty="0"/>
              <a:t> Sans Frontières ! </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Certains</a:t>
            </a:r>
            <a:r>
              <a:rPr lang="fr-FR" baseline="0" dirty="0"/>
              <a:t> j</a:t>
            </a:r>
            <a:r>
              <a:rPr lang="fr-FR" dirty="0"/>
              <a:t>eunes qu’on aide</a:t>
            </a:r>
            <a:r>
              <a:rPr lang="fr-FR" baseline="0" dirty="0"/>
              <a:t> en Asie</a:t>
            </a:r>
            <a:r>
              <a:rPr lang="fr-FR" dirty="0"/>
              <a:t> s’engage aussi</a:t>
            </a:r>
            <a:r>
              <a:rPr lang="fr-FR" baseline="0" dirty="0"/>
              <a:t> – « la pauvreté n’empêche pas le partage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S’engager, faire preuve de solidarité, ca incite les gens autour de soi à faire de même !</a:t>
            </a:r>
          </a:p>
          <a:p>
            <a:r>
              <a:rPr lang="fr-FR" dirty="0"/>
              <a:t>A vous de réfléchir à ce qui est important pour vous, et ce que vous pourriez faire pour aider les autres. </a:t>
            </a:r>
          </a:p>
          <a:p>
            <a:r>
              <a:rPr lang="fr-FR" dirty="0"/>
              <a:t>Je</a:t>
            </a:r>
            <a:r>
              <a:rPr lang="fr-FR" baseline="0" dirty="0"/>
              <a:t> suis sur que vous vous surprendrez beaucoup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907E2-1C51-4490-BCAA-8824BE86299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24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#ENGAGER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Comment aider ceux qui n’ont pas la chance d’aller à l’école?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Réfléchir à un engagement collectif ou individuel</a:t>
            </a:r>
            <a:endParaRPr lang="fr-FR" dirty="0"/>
          </a:p>
          <a:p>
            <a:endParaRPr lang="fr-FR" dirty="0"/>
          </a:p>
        </p:txBody>
      </p:sp>
      <p:sp>
        <p:nvSpPr>
          <p:cNvPr id="4" name="Slide Number Placeholder 3"/>
          <p:cNvSpPr>
            <a:spLocks noGrp="1"/>
          </p:cNvSpPr>
          <p:nvPr>
            <p:ph type="sldNum" sz="quarter" idx="5"/>
          </p:nvPr>
        </p:nvSpPr>
        <p:spPr/>
        <p:txBody>
          <a:bodyPr/>
          <a:lstStyle/>
          <a:p>
            <a:fld id="{8B296F9C-75D2-4283-9EB7-7372B6EC5E83}" type="slidenum">
              <a:rPr lang="fr-FR" smtClean="0"/>
              <a:pPr/>
              <a:t>17</a:t>
            </a:fld>
            <a:endParaRPr lang="fr-FR"/>
          </a:p>
        </p:txBody>
      </p:sp>
    </p:spTree>
    <p:extLst>
      <p:ext uri="{BB962C8B-B14F-4D97-AF65-F5344CB8AC3E}">
        <p14:creationId xmlns:p14="http://schemas.microsoft.com/office/powerpoint/2010/main" val="149025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plupart des écoles sont publiques en Asie, mais le parrainage sert à payer toutes les dépenses autour de l’éducation :</a:t>
            </a:r>
          </a:p>
          <a:p>
            <a:pPr lvl="0"/>
            <a:r>
              <a:rPr lang="fr-FR" sz="1200" kern="1200" dirty="0">
                <a:solidFill>
                  <a:schemeClr val="tx1"/>
                </a:solidFill>
                <a:effectLst/>
                <a:latin typeface="+mn-lt"/>
                <a:ea typeface="+mn-ea"/>
                <a:cs typeface="+mn-cs"/>
              </a:rPr>
              <a:t>- L’uniforme quasiment toujours de rigueur en Asie</a:t>
            </a:r>
          </a:p>
          <a:p>
            <a:pPr lvl="0"/>
            <a:r>
              <a:rPr lang="fr-FR" sz="1200" kern="1200" dirty="0">
                <a:solidFill>
                  <a:schemeClr val="tx1"/>
                </a:solidFill>
                <a:effectLst/>
                <a:latin typeface="+mn-lt"/>
                <a:ea typeface="+mn-ea"/>
                <a:cs typeface="+mn-cs"/>
              </a:rPr>
              <a:t>- Les transports jusqu’à l’école (généralement en vélo, en bus ou en moto)</a:t>
            </a:r>
          </a:p>
          <a:p>
            <a:pPr lvl="0"/>
            <a:r>
              <a:rPr lang="fr-FR" sz="1200" kern="1200" dirty="0">
                <a:solidFill>
                  <a:schemeClr val="tx1"/>
                </a:solidFill>
                <a:effectLst/>
                <a:latin typeface="+mn-lt"/>
                <a:ea typeface="+mn-ea"/>
                <a:cs typeface="+mn-cs"/>
              </a:rPr>
              <a:t>- Les repas à la cantine et/ou à la maison</a:t>
            </a:r>
          </a:p>
          <a:p>
            <a:pPr lvl="0"/>
            <a:r>
              <a:rPr lang="fr-FR" sz="1200" kern="1200" dirty="0">
                <a:solidFill>
                  <a:schemeClr val="tx1"/>
                </a:solidFill>
                <a:effectLst/>
                <a:latin typeface="+mn-lt"/>
                <a:ea typeface="+mn-ea"/>
                <a:cs typeface="+mn-cs"/>
              </a:rPr>
              <a:t>- Les fournitures scolaires (cartable, stylos, cahiers …)</a:t>
            </a:r>
          </a:p>
          <a:p>
            <a:pPr lvl="0"/>
            <a:r>
              <a:rPr lang="fr-FR" sz="1200" kern="1200" dirty="0">
                <a:solidFill>
                  <a:schemeClr val="tx1"/>
                </a:solidFill>
                <a:effectLst/>
                <a:latin typeface="+mn-lt"/>
                <a:ea typeface="+mn-ea"/>
                <a:cs typeface="+mn-cs"/>
              </a:rPr>
              <a:t>- Les cours supplémentaires, pour les pays comme le Cambodge où les professeurs sont corrompus car sous-payés par l’état et ne donnent pas l’intégralité du programme pendant les cours pour que les élèves prennent des cours supplémentaires payant où ils auront accès au reste du programme pour pouvoir réussir leurs examens (comme on l’explique dans la vidéo).</a:t>
            </a:r>
          </a:p>
          <a:p>
            <a:pPr lvl="0"/>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vous donner un ordre d’idée, un jeune du centre de </a:t>
            </a:r>
            <a:r>
              <a:rPr lang="fr-FR" sz="1200" kern="1200" dirty="0" err="1">
                <a:solidFill>
                  <a:schemeClr val="tx1"/>
                </a:solidFill>
                <a:effectLst/>
                <a:latin typeface="+mn-lt"/>
                <a:ea typeface="+mn-ea"/>
                <a:cs typeface="+mn-cs"/>
              </a:rPr>
              <a:t>Sisophon</a:t>
            </a:r>
            <a:r>
              <a:rPr lang="fr-FR" sz="1200" kern="1200" dirty="0">
                <a:solidFill>
                  <a:schemeClr val="tx1"/>
                </a:solidFill>
                <a:effectLst/>
                <a:latin typeface="+mn-lt"/>
                <a:ea typeface="+mn-ea"/>
                <a:cs typeface="+mn-cs"/>
              </a:rPr>
              <a:t> mange 13 kilos de riz par mois (au Cambodge, on mange du riz matin, midi et soir), ce qui correspond seulement à 6€50 ! Donc vous pouvez faire le calcul du nombre de mois de riz et pour combien d’enfants vous avez réussis à collecter avec vos dons !</a:t>
            </a:r>
          </a:p>
          <a:p>
            <a:pPr lvl="0"/>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296F9C-75D2-4283-9EB7-7372B6EC5E8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146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Demander à chaque groupe d’élèves de choisir une thématique (2mn) si pas de décision , vous devez en donner un au hasard pour ne pas perdre de temps.</a:t>
            </a:r>
          </a:p>
          <a:p>
            <a:r>
              <a:rPr lang="fr-FR" dirty="0"/>
              <a:t>Leur expliquer ensuite comment à partir de la fiche préalablement reprographiée et distribuée à chaque groupe comment ils doivent procéder.</a:t>
            </a:r>
          </a:p>
          <a:p>
            <a:r>
              <a:rPr lang="fr-FR" dirty="0"/>
              <a:t>Comment faire pour s’engager plus tard</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907E2-1C51-4490-BCAA-8824BE86299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28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r>
              <a:rPr lang="fr-FR" sz="1800" b="1" u="sng" dirty="0">
                <a:solidFill>
                  <a:srgbClr val="FF0000"/>
                </a:solidFill>
              </a:rPr>
              <a:t>#SENSIBLISER</a:t>
            </a:r>
          </a:p>
          <a:p>
            <a:pPr algn="l"/>
            <a:r>
              <a:rPr lang="fr-FR" sz="1800" b="1" i="0" u="none" strike="noStrike" baseline="0" dirty="0">
                <a:solidFill>
                  <a:srgbClr val="000000"/>
                </a:solidFill>
                <a:latin typeface="Verdana-Bold"/>
              </a:rPr>
              <a:t>Présentation d’Enfants du Mékong </a:t>
            </a:r>
          </a:p>
          <a:p>
            <a:pPr algn="l"/>
            <a:r>
              <a:rPr lang="fr-FR" sz="1800" b="0" i="0" u="none" strike="noStrike" baseline="0" dirty="0">
                <a:solidFill>
                  <a:srgbClr val="000000"/>
                </a:solidFill>
                <a:latin typeface="Verdana" panose="020B0604030504040204" pitchFamily="34" charset="0"/>
              </a:rPr>
              <a:t>Où est l’Asie, quelle est la mission de l’association, de quoi vient-on leur</a:t>
            </a:r>
          </a:p>
          <a:p>
            <a:pPr algn="l"/>
            <a:r>
              <a:rPr lang="fr-FR" sz="1800" b="0" i="0" u="none" strike="noStrike" baseline="0" dirty="0">
                <a:solidFill>
                  <a:srgbClr val="000000"/>
                </a:solidFill>
                <a:latin typeface="Verdana" panose="020B0604030504040204" pitchFamily="34" charset="0"/>
              </a:rPr>
              <a:t>parler particulièrement aujourd’hui ?</a:t>
            </a: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créée en 1958 par un dentiste, René </a:t>
            </a:r>
            <a:r>
              <a:rPr lang="fr-FR" sz="1800" dirty="0" err="1">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Péchard</a:t>
            </a: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au Laos. Au départ, il a vu 2 enfants pauvres devant son cabinet dentaire qui n’allaient pas à l’école, il les a aidés et tout est parti de là.</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Situer l’Asie sur la carte, Parler du décalage horaire, des saisons, 10000km, 7h de décalage, horaire, Il faut un peu plus de 10h d’avion pour y aller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Qu’est-ce que le Mékong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Un fleuve qui fait + de 3000km et qui passe par : Chine, Laos, Thaïlande, Cambodge, Vietnam et se jette dans la mer de Chine.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Parler des enfants qui ne vont pas à l’école pour aider leurs parents 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Aujourd’hui on vient leur parler de jeunes aidés par EDM qui ont pu aller à l’école et pour qui cela a changé la vie. Ils vont témoigner de la chance que c’est que d’apprendre,  ils ont envie de leur partager un bout de leur vie.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Inutile de rentrer dans trop de détails sur les parrainages et les bambous etc… sauf s’ils posent des questions.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0" i="0" u="none" strike="noStrike" baseline="0" dirty="0">
              <a:solidFill>
                <a:srgbClr val="000000"/>
              </a:solidFill>
              <a:latin typeface="Verdana" panose="020B0604030504040204" pitchFamily="34" charset="0"/>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2</a:t>
            </a:fld>
            <a:endParaRPr lang="fr-FR"/>
          </a:p>
        </p:txBody>
      </p:sp>
    </p:spTree>
    <p:extLst>
      <p:ext uri="{BB962C8B-B14F-4D97-AF65-F5344CB8AC3E}">
        <p14:creationId xmlns:p14="http://schemas.microsoft.com/office/powerpoint/2010/main" val="171816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b="1" dirty="0"/>
              <a:t>#SENSIBILISER: Echanges sur « L’éducation, un moyen pour accéder à mes rêves »</a:t>
            </a:r>
            <a:endParaRPr lang="fr-FR" dirty="0"/>
          </a:p>
          <a:p>
            <a:pPr marL="0" marR="0" lvl="2" indent="0" algn="l" defTabSz="914400" rtl="0" eaLnBrk="1" fontAlgn="auto" latinLnBrk="0" hangingPunct="1">
              <a:lnSpc>
                <a:spcPct val="100000"/>
              </a:lnSpc>
              <a:spcBef>
                <a:spcPts val="0"/>
              </a:spcBef>
              <a:spcAft>
                <a:spcPts val="0"/>
              </a:spcAft>
              <a:buClrTx/>
              <a:buSzTx/>
              <a:buFontTx/>
              <a:buNone/>
              <a:tabLst/>
              <a:defRPr/>
            </a:pPr>
            <a:r>
              <a:rPr lang="fr-FR" dirty="0"/>
              <a:t>A quoi vous fait penser ce chiffre?</a:t>
            </a:r>
          </a:p>
          <a:p>
            <a:pPr marL="0" marR="0" lvl="2" indent="0" algn="l" defTabSz="914400" rtl="0" eaLnBrk="1" fontAlgn="auto" latinLnBrk="0" hangingPunct="1">
              <a:lnSpc>
                <a:spcPct val="100000"/>
              </a:lnSpc>
              <a:spcBef>
                <a:spcPts val="0"/>
              </a:spcBef>
              <a:spcAft>
                <a:spcPts val="0"/>
              </a:spcAft>
              <a:buClrTx/>
              <a:buSzTx/>
              <a:buFontTx/>
              <a:buNone/>
              <a:tabLst/>
              <a:defRPr/>
            </a:pPr>
            <a:r>
              <a:rPr lang="fr-FR" dirty="0"/>
              <a:t>C’est le nombre d’habitants en France.</a:t>
            </a:r>
          </a:p>
          <a:p>
            <a:pPr marL="0" marR="0" lvl="2" indent="0" algn="l" defTabSz="914400" rtl="0" eaLnBrk="1" fontAlgn="auto" latinLnBrk="0" hangingPunct="1">
              <a:lnSpc>
                <a:spcPct val="100000"/>
              </a:lnSpc>
              <a:spcBef>
                <a:spcPts val="0"/>
              </a:spcBef>
              <a:spcAft>
                <a:spcPts val="0"/>
              </a:spcAft>
              <a:buClrTx/>
              <a:buSzTx/>
              <a:buFontTx/>
              <a:buNone/>
              <a:tabLst/>
              <a:defRPr/>
            </a:pPr>
            <a:r>
              <a:rPr lang="fr-FR" dirty="0"/>
              <a:t>Est-ce que vous pensez que tous les enfants dans monde peuvent y aller ? </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En Asie,</a:t>
            </a:r>
            <a:r>
              <a:rPr lang="fr-FR" b="0" i="0" dirty="0">
                <a:solidFill>
                  <a:srgbClr val="333333"/>
                </a:solidFill>
                <a:effectLst/>
                <a:latin typeface="DroidSerif"/>
              </a:rPr>
              <a:t> 61,3 </a:t>
            </a:r>
            <a:r>
              <a:rPr lang="fr-FR" sz="1200" b="0" i="0" kern="1200" dirty="0">
                <a:solidFill>
                  <a:schemeClr val="tx1"/>
                </a:solidFill>
                <a:effectLst/>
                <a:latin typeface="+mn-lt"/>
                <a:ea typeface="+mn-ea"/>
                <a:cs typeface="+mn-cs"/>
              </a:rPr>
              <a:t>millions d’enfants  de votre </a:t>
            </a:r>
            <a:r>
              <a:rPr lang="fr-FR" sz="1200" b="0" i="0" kern="1200" dirty="0" err="1">
                <a:solidFill>
                  <a:schemeClr val="tx1"/>
                </a:solidFill>
                <a:effectLst/>
                <a:latin typeface="+mn-lt"/>
                <a:ea typeface="+mn-ea"/>
                <a:cs typeface="+mn-cs"/>
              </a:rPr>
              <a:t>age</a:t>
            </a:r>
            <a:r>
              <a:rPr lang="fr-FR" sz="1200" b="0" i="0" kern="1200" dirty="0">
                <a:solidFill>
                  <a:schemeClr val="tx1"/>
                </a:solidFill>
                <a:effectLst/>
                <a:latin typeface="+mn-lt"/>
                <a:ea typeface="+mn-ea"/>
                <a:cs typeface="+mn-cs"/>
              </a:rPr>
              <a:t> (le nombre d’habitants en France !) n’ont pas la chance d’aller à l’école et donc de croire en leurs rêves.</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258 millions dans le monde !</a:t>
            </a:r>
          </a:p>
          <a:p>
            <a:pPr marL="0" marR="0" lvl="2"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3</a:t>
            </a:fld>
            <a:endParaRPr lang="fr-FR"/>
          </a:p>
        </p:txBody>
      </p:sp>
    </p:spTree>
    <p:extLst>
      <p:ext uri="{BB962C8B-B14F-4D97-AF65-F5344CB8AC3E}">
        <p14:creationId xmlns:p14="http://schemas.microsoft.com/office/powerpoint/2010/main" val="157137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B296F9C-75D2-4283-9EB7-7372B6EC5E83}" type="slidenum">
              <a:rPr lang="fr-FR" smtClean="0"/>
              <a:pPr/>
              <a:t>4</a:t>
            </a:fld>
            <a:endParaRPr lang="fr-FR"/>
          </a:p>
        </p:txBody>
      </p:sp>
    </p:spTree>
    <p:extLst>
      <p:ext uri="{BB962C8B-B14F-4D97-AF65-F5344CB8AC3E}">
        <p14:creationId xmlns:p14="http://schemas.microsoft.com/office/powerpoint/2010/main" val="211524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r>
              <a:rPr lang="fr-FR" sz="1800" b="1" u="sng" dirty="0">
                <a:solidFill>
                  <a:srgbClr val="FF0000"/>
                </a:solidFill>
              </a:rPr>
              <a:t>#SENSIBLISER</a:t>
            </a:r>
          </a:p>
          <a:p>
            <a:pPr algn="l"/>
            <a:r>
              <a:rPr lang="fr-FR" sz="1800" b="1" i="0" u="none" strike="noStrike" baseline="0" dirty="0">
                <a:solidFill>
                  <a:srgbClr val="000000"/>
                </a:solidFill>
                <a:latin typeface="Verdana-Bold"/>
              </a:rPr>
              <a:t>Présentation d’Enfants du Mékong </a:t>
            </a:r>
          </a:p>
          <a:p>
            <a:pPr algn="l"/>
            <a:r>
              <a:rPr lang="fr-FR" sz="1800" b="0" i="0" u="none" strike="noStrike" baseline="0" dirty="0">
                <a:solidFill>
                  <a:srgbClr val="000000"/>
                </a:solidFill>
                <a:latin typeface="Verdana" panose="020B0604030504040204" pitchFamily="34" charset="0"/>
              </a:rPr>
              <a:t>Où est l’Asie, quelle est la mission de l’association, de quoi vient-on leur</a:t>
            </a:r>
          </a:p>
          <a:p>
            <a:pPr algn="l"/>
            <a:r>
              <a:rPr lang="fr-FR" sz="1800" b="0" i="0" u="none" strike="noStrike" baseline="0" dirty="0">
                <a:solidFill>
                  <a:srgbClr val="000000"/>
                </a:solidFill>
                <a:latin typeface="Verdana" panose="020B0604030504040204" pitchFamily="34" charset="0"/>
              </a:rPr>
              <a:t>parler particulièrement aujourd’hui ?</a:t>
            </a: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créée en 1958 par un dentiste, René </a:t>
            </a:r>
            <a:r>
              <a:rPr lang="fr-FR" sz="1800" dirty="0" err="1">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Péchard</a:t>
            </a: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au Laos. Au départ, il a vu 2 enfants pauvres devant son cabinet dentaire qui n’allaient pas à l’école, il les a aidés et tout est parti de là.</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Situer l’Asie sur la carte, Parler du décalage horaire, des saisons, 10000km, 7h de décalage, horaire, Il faut un peu plus de 10h d’avion pour y aller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Qu’est-ce que le Mékong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Un fleuve qui fait + de 3000km et qui passe par : Chine, Laos, Thaïlande, Cambodge, Vietnam et se jette dans la mer de Chine.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Parler des enfants qui ne vont pas à l’école pour aider leurs parents 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Enfants du Mékong est une association qui parraine depuis 1958  des enfants très pauvres dans six pays d’Asie du Sud Est (Philippines, Birmanie, Laos, Cambodge, Vietnam et Thaïlande) pour leur permettre de continuer à aller à l’école.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Aujourd’hui on vient leur parler de jeunes aidés par EDM qui ont pu aller à l’école et pour qui cela a changé la vie. Ils vont témoigner de la chance que c’est que d’apprendre,  ils ont envie de leur partager un bout de leur vie.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30373B"/>
                </a:solidFill>
                <a:effectLst/>
                <a:latin typeface="Helvetica" panose="020B0604020202020204" pitchFamily="34" charset="0"/>
                <a:ea typeface="Times New Roman" panose="02020603050405020304" pitchFamily="18" charset="0"/>
                <a:cs typeface="Times New Roman" panose="02020603050405020304" pitchFamily="18" charset="0"/>
              </a:rPr>
              <a:t>Inutile de rentrer dans trop de détails sur les parrainages et les bambous etc… sauf s’ils posent des questions.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b="0" i="0" u="none" strike="noStrike" baseline="0" dirty="0">
              <a:solidFill>
                <a:srgbClr val="000000"/>
              </a:solidFill>
              <a:latin typeface="Verdana" panose="020B0604030504040204" pitchFamily="34" charset="0"/>
            </a:endParaRPr>
          </a:p>
        </p:txBody>
      </p:sp>
      <p:sp>
        <p:nvSpPr>
          <p:cNvPr id="4" name="Espace réservé du numéro de diapositive 3"/>
          <p:cNvSpPr>
            <a:spLocks noGrp="1"/>
          </p:cNvSpPr>
          <p:nvPr>
            <p:ph type="sldNum" sz="quarter" idx="10"/>
          </p:nvPr>
        </p:nvSpPr>
        <p:spPr/>
        <p:txBody>
          <a:bodyPr/>
          <a:lstStyle/>
          <a:p>
            <a:fld id="{8B296F9C-75D2-4283-9EB7-7372B6EC5E83}" type="slidenum">
              <a:rPr lang="fr-FR" smtClean="0"/>
              <a:pPr/>
              <a:t>5</a:t>
            </a:fld>
            <a:endParaRPr lang="fr-FR"/>
          </a:p>
        </p:txBody>
      </p:sp>
    </p:spTree>
    <p:extLst>
      <p:ext uri="{BB962C8B-B14F-4D97-AF65-F5344CB8AC3E}">
        <p14:creationId xmlns:p14="http://schemas.microsoft.com/office/powerpoint/2010/main" val="2241340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Expliquer que le Bambou plie mais ne rompt pas. </a:t>
            </a:r>
          </a:p>
          <a:p>
            <a:r>
              <a:rPr lang="fr-FR" dirty="0"/>
              <a:t>C’est l’effet papillon. </a:t>
            </a:r>
          </a:p>
        </p:txBody>
      </p:sp>
      <p:sp>
        <p:nvSpPr>
          <p:cNvPr id="4" name="Espace réservé du numéro de diapositive 3"/>
          <p:cNvSpPr>
            <a:spLocks noGrp="1"/>
          </p:cNvSpPr>
          <p:nvPr>
            <p:ph type="sldNum" sz="quarter" idx="5"/>
          </p:nvPr>
        </p:nvSpPr>
        <p:spPr/>
        <p:txBody>
          <a:bodyPr/>
          <a:lstStyle/>
          <a:p>
            <a:fld id="{27F0F993-B854-4681-9820-5181E2F13BB2}" type="slidenum">
              <a:rPr lang="fr-FR" smtClean="0"/>
              <a:t>6</a:t>
            </a:fld>
            <a:endParaRPr lang="fr-FR"/>
          </a:p>
        </p:txBody>
      </p:sp>
    </p:spTree>
    <p:extLst>
      <p:ext uri="{BB962C8B-B14F-4D97-AF65-F5344CB8AC3E}">
        <p14:creationId xmlns:p14="http://schemas.microsoft.com/office/powerpoint/2010/main" val="424359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zone rurale, il y a peu d’écoles, encore moins de lycées et d’universités. Cela sous-entend de vivre en pension, en foyer pour certains.  </a:t>
            </a:r>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8</a:t>
            </a:fld>
            <a:endParaRPr lang="fr-FR"/>
          </a:p>
        </p:txBody>
      </p:sp>
    </p:spTree>
    <p:extLst>
      <p:ext uri="{BB962C8B-B14F-4D97-AF65-F5344CB8AC3E}">
        <p14:creationId xmlns:p14="http://schemas.microsoft.com/office/powerpoint/2010/main" val="91893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10</a:t>
            </a:fld>
            <a:endParaRPr lang="fr-FR"/>
          </a:p>
        </p:txBody>
      </p:sp>
    </p:spTree>
    <p:extLst>
      <p:ext uri="{BB962C8B-B14F-4D97-AF65-F5344CB8AC3E}">
        <p14:creationId xmlns:p14="http://schemas.microsoft.com/office/powerpoint/2010/main" val="81336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latin typeface="Barlow" panose="00000500000000000000" pitchFamily="2" charset="0"/>
              </a:rPr>
              <a:t>(Pauvreté des familles – école éloignée - travailler pour soutenir sa famille – nourriture souvent insuffisante)</a:t>
            </a:r>
          </a:p>
          <a:p>
            <a:endParaRPr lang="fr-FR" dirty="0"/>
          </a:p>
        </p:txBody>
      </p:sp>
      <p:sp>
        <p:nvSpPr>
          <p:cNvPr id="4" name="Espace réservé du numéro de diapositive 3"/>
          <p:cNvSpPr>
            <a:spLocks noGrp="1"/>
          </p:cNvSpPr>
          <p:nvPr>
            <p:ph type="sldNum" sz="quarter" idx="5"/>
          </p:nvPr>
        </p:nvSpPr>
        <p:spPr/>
        <p:txBody>
          <a:bodyPr/>
          <a:lstStyle/>
          <a:p>
            <a:fld id="{CA869A02-A22E-4DC0-8069-98FA611DF083}" type="slidenum">
              <a:rPr lang="fr-FR" smtClean="0"/>
              <a:t>11</a:t>
            </a:fld>
            <a:endParaRPr lang="fr-FR"/>
          </a:p>
        </p:txBody>
      </p:sp>
    </p:spTree>
    <p:extLst>
      <p:ext uri="{BB962C8B-B14F-4D97-AF65-F5344CB8AC3E}">
        <p14:creationId xmlns:p14="http://schemas.microsoft.com/office/powerpoint/2010/main" val="388976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7424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677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401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4401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059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92971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344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7614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ntenu avec légende">
    <p:spTree>
      <p:nvGrpSpPr>
        <p:cNvPr id="1" name=""/>
        <p:cNvGrpSpPr/>
        <p:nvPr/>
      </p:nvGrpSpPr>
      <p:grpSpPr>
        <a:xfrm>
          <a:off x="0" y="0"/>
          <a:ext cx="0" cy="0"/>
          <a:chOff x="0" y="0"/>
          <a:chExt cx="0" cy="0"/>
        </a:xfrm>
      </p:grpSpPr>
      <p:sp>
        <p:nvSpPr>
          <p:cNvPr id="8" name="Rectangle 7"/>
          <p:cNvSpPr/>
          <p:nvPr userDrawn="1"/>
        </p:nvSpPr>
        <p:spPr>
          <a:xfrm>
            <a:off x="1" y="222536"/>
            <a:ext cx="3171825" cy="723900"/>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endParaRPr lang="fr-FR" sz="1500" dirty="0">
              <a:latin typeface="Boston Heavy" panose="00000A00000000000000" pitchFamily="50" charset="0"/>
            </a:endParaRPr>
          </a:p>
        </p:txBody>
      </p:sp>
    </p:spTree>
    <p:extLst>
      <p:ext uri="{BB962C8B-B14F-4D97-AF65-F5344CB8AC3E}">
        <p14:creationId xmlns:p14="http://schemas.microsoft.com/office/powerpoint/2010/main" val="371562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076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648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68234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98837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40749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8330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128632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211617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8DC7E37-8AA6-4D0D-A2E5-7A6477877C8F}" type="datetimeFigureOut">
              <a:rPr lang="fr-FR" smtClean="0"/>
              <a:pPr/>
              <a:t>26/09/2023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A488567-FA78-4E60-BA49-20D439808E02}" type="slidenum">
              <a:rPr lang="fr-FR" smtClean="0"/>
              <a:pPr/>
              <a:t>‹N°›</a:t>
            </a:fld>
            <a:endParaRPr lang="fr-FR"/>
          </a:p>
        </p:txBody>
      </p:sp>
    </p:spTree>
    <p:extLst>
      <p:ext uri="{BB962C8B-B14F-4D97-AF65-F5344CB8AC3E}">
        <p14:creationId xmlns:p14="http://schemas.microsoft.com/office/powerpoint/2010/main" val="329965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C7E37-8AA6-4D0D-A2E5-7A6477877C8F}" type="datetimeFigureOut">
              <a:rPr lang="fr-FR" smtClean="0"/>
              <a:pPr/>
              <a:t>26/09/2023</a:t>
            </a:fld>
            <a:endParaRPr lang="fr-F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A488567-FA78-4E60-BA49-20D439808E02}" type="slidenum">
              <a:rPr lang="fr-FR" smtClean="0"/>
              <a:pPr/>
              <a:t>‹N°›</a:t>
            </a:fld>
            <a:endParaRPr lang="fr-FR"/>
          </a:p>
        </p:txBody>
      </p:sp>
    </p:spTree>
    <p:extLst>
      <p:ext uri="{BB962C8B-B14F-4D97-AF65-F5344CB8AC3E}">
        <p14:creationId xmlns:p14="http://schemas.microsoft.com/office/powerpoint/2010/main" val="2929293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jpe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sv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7.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5.png"/><Relationship Id="rId5" Type="http://schemas.openxmlformats.org/officeDocument/2006/relationships/image" Target="../media/image66.png"/><Relationship Id="rId15" Type="http://schemas.openxmlformats.org/officeDocument/2006/relationships/image" Target="../media/image79.jpeg"/><Relationship Id="rId10" Type="http://schemas.openxmlformats.org/officeDocument/2006/relationships/image" Target="../media/image74.svg"/><Relationship Id="rId4" Type="http://schemas.openxmlformats.org/officeDocument/2006/relationships/image" Target="../media/image65.svg"/><Relationship Id="rId9" Type="http://schemas.openxmlformats.org/officeDocument/2006/relationships/image" Target="../media/image73.png"/><Relationship Id="rId14" Type="http://schemas.openxmlformats.org/officeDocument/2006/relationships/image" Target="../media/image78.jpe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3.svg"/><Relationship Id="rId12"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74.svg"/><Relationship Id="rId5" Type="http://schemas.openxmlformats.org/officeDocument/2006/relationships/image" Target="../media/image69.sv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67.svg"/><Relationship Id="rId14" Type="http://schemas.openxmlformats.org/officeDocument/2006/relationships/image" Target="../media/image86.jpeg"/></Relationships>
</file>

<file path=ppt/slides/_rels/slide1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3.svg"/><Relationship Id="rId7" Type="http://schemas.openxmlformats.org/officeDocument/2006/relationships/image" Target="../media/image69.svg"/><Relationship Id="rId12" Type="http://schemas.openxmlformats.org/officeDocument/2006/relationships/image" Target="../media/image91.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90.png"/><Relationship Id="rId5" Type="http://schemas.openxmlformats.org/officeDocument/2006/relationships/image" Target="../media/image67.svg"/><Relationship Id="rId15" Type="http://schemas.openxmlformats.org/officeDocument/2006/relationships/image" Target="../media/image94.jpeg"/><Relationship Id="rId10" Type="http://schemas.openxmlformats.org/officeDocument/2006/relationships/image" Target="../media/image89.png"/><Relationship Id="rId4" Type="http://schemas.openxmlformats.org/officeDocument/2006/relationships/image" Target="../media/image66.png"/><Relationship Id="rId9" Type="http://schemas.openxmlformats.org/officeDocument/2006/relationships/image" Target="../media/image88.png"/><Relationship Id="rId14" Type="http://schemas.openxmlformats.org/officeDocument/2006/relationships/image" Target="../media/image93.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2.jpeg"/><Relationship Id="rId3" Type="http://schemas.openxmlformats.org/officeDocument/2006/relationships/image" Target="../media/image96.svg"/><Relationship Id="rId7" Type="http://schemas.openxmlformats.org/officeDocument/2006/relationships/image" Target="../media/image54.svg"/><Relationship Id="rId12" Type="http://schemas.openxmlformats.org/officeDocument/2006/relationships/image" Target="../media/image101.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00.png"/><Relationship Id="rId5" Type="http://schemas.openxmlformats.org/officeDocument/2006/relationships/image" Target="../media/image98.svg"/><Relationship Id="rId10" Type="http://schemas.openxmlformats.org/officeDocument/2006/relationships/image" Target="../media/image99.png"/><Relationship Id="rId4" Type="http://schemas.openxmlformats.org/officeDocument/2006/relationships/image" Target="../media/image97.pn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6.svg"/><Relationship Id="rId7" Type="http://schemas.openxmlformats.org/officeDocument/2006/relationships/image" Target="../media/image98.svg"/><Relationship Id="rId12"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4.jpeg"/><Relationship Id="rId5" Type="http://schemas.openxmlformats.org/officeDocument/2006/relationships/image" Target="../media/image96.svg"/><Relationship Id="rId10" Type="http://schemas.openxmlformats.org/officeDocument/2006/relationships/image" Target="../media/image103.jpeg"/><Relationship Id="rId4" Type="http://schemas.openxmlformats.org/officeDocument/2006/relationships/image" Target="../media/image95.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0.gif"/><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12.png"/><Relationship Id="rId9" Type="http://schemas.openxmlformats.org/officeDocument/2006/relationships/image" Target="../media/image1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_e6WAFnQtn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jpeg"/><Relationship Id="rId3" Type="http://schemas.openxmlformats.org/officeDocument/2006/relationships/image" Target="../media/image33.jpe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image" Target="../media/image32.pn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8.jpe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hyperlink" Target="https://youtu.be/38H3M6gnISc"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jpeg"/><Relationship Id="rId5" Type="http://schemas.openxmlformats.org/officeDocument/2006/relationships/image" Target="../media/image51.png"/><Relationship Id="rId15" Type="http://schemas.openxmlformats.org/officeDocument/2006/relationships/image" Target="../media/image18.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svg"/><Relationship Id="rId7"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0.svg"/><Relationship Id="rId10" Type="http://schemas.openxmlformats.org/officeDocument/2006/relationships/image" Target="../media/image63.svg"/><Relationship Id="rId4" Type="http://schemas.openxmlformats.org/officeDocument/2006/relationships/image" Target="../media/image49.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78B5D6-4AA1-4771-A251-1811617830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1"/>
          <a:stretch/>
        </p:blipFill>
        <p:spPr>
          <a:xfrm>
            <a:off x="-28130" y="-39086"/>
            <a:ext cx="9245154" cy="6878930"/>
          </a:xfrm>
          <a:prstGeom prst="rect">
            <a:avLst/>
          </a:prstGeom>
          <a:solidFill>
            <a:schemeClr val="accent1"/>
          </a:solidFill>
        </p:spPr>
      </p:pic>
      <p:sp>
        <p:nvSpPr>
          <p:cNvPr id="8" name="ZoneTexte 7"/>
          <p:cNvSpPr txBox="1"/>
          <p:nvPr/>
        </p:nvSpPr>
        <p:spPr>
          <a:xfrm>
            <a:off x="-46737" y="5561945"/>
            <a:ext cx="9290048" cy="1323439"/>
          </a:xfrm>
          <a:prstGeom prst="rect">
            <a:avLst/>
          </a:prstGeom>
          <a:solidFill>
            <a:srgbClr val="89CC40">
              <a:alpha val="93000"/>
            </a:srgbClr>
          </a:solidFill>
        </p:spPr>
        <p:txBody>
          <a:bodyPr wrap="square" rtlCol="0">
            <a:spAutoFit/>
          </a:bodyPr>
          <a:lstStyle/>
          <a:p>
            <a:pPr algn="ctr"/>
            <a:endParaRPr lang="fr-FR" sz="4400" b="1" dirty="0">
              <a:solidFill>
                <a:schemeClr val="bg1"/>
              </a:solidFill>
              <a:latin typeface="Softhand script" panose="02000000000000000000"/>
            </a:endParaRPr>
          </a:p>
          <a:p>
            <a:pPr algn="ctr"/>
            <a:endParaRPr lang="fr-FR" sz="3600" b="1" dirty="0">
              <a:solidFill>
                <a:schemeClr val="bg1"/>
              </a:solidFill>
              <a:latin typeface="Softhand script" panose="02000000000000000000"/>
            </a:endParaRPr>
          </a:p>
        </p:txBody>
      </p:sp>
      <p:pic>
        <p:nvPicPr>
          <p:cNvPr id="7" name="Picture 5">
            <a:extLst>
              <a:ext uri="{FF2B5EF4-FFF2-40B4-BE49-F238E27FC236}">
                <a16:creationId xmlns:a16="http://schemas.microsoft.com/office/drawing/2014/main" id="{0F03A7E1-9AEA-4883-825A-CF1744B55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4662" y="4757205"/>
            <a:ext cx="2447256" cy="2100795"/>
          </a:xfrm>
          <a:prstGeom prst="rect">
            <a:avLst/>
          </a:prstGeom>
        </p:spPr>
      </p:pic>
      <p:sp>
        <p:nvSpPr>
          <p:cNvPr id="6" name="ZoneTexte 5">
            <a:extLst>
              <a:ext uri="{FF2B5EF4-FFF2-40B4-BE49-F238E27FC236}">
                <a16:creationId xmlns:a16="http://schemas.microsoft.com/office/drawing/2014/main" id="{B8BACB6F-35ED-474C-A1BE-860F2F70E937}"/>
              </a:ext>
            </a:extLst>
          </p:cNvPr>
          <p:cNvSpPr txBox="1"/>
          <p:nvPr/>
        </p:nvSpPr>
        <p:spPr>
          <a:xfrm>
            <a:off x="-36512" y="-66377"/>
            <a:ext cx="9253536" cy="707886"/>
          </a:xfrm>
          <a:prstGeom prst="rect">
            <a:avLst/>
          </a:prstGeom>
          <a:solidFill>
            <a:srgbClr val="89CC40">
              <a:alpha val="93000"/>
            </a:srgbClr>
          </a:solidFill>
        </p:spPr>
        <p:txBody>
          <a:bodyPr wrap="square" rtlCol="0">
            <a:spAutoFit/>
          </a:bodyPr>
          <a:lstStyle/>
          <a:p>
            <a:pPr algn="ctr"/>
            <a:r>
              <a:rPr lang="fr-FR" sz="4000" b="1" dirty="0">
                <a:solidFill>
                  <a:schemeClr val="bg1"/>
                </a:solidFill>
                <a:latin typeface="+mj-lt"/>
              </a:rPr>
              <a:t>L’ECOLE EST UNE CHANCE !</a:t>
            </a:r>
          </a:p>
        </p:txBody>
      </p:sp>
      <p:pic>
        <p:nvPicPr>
          <p:cNvPr id="3" name="Image 2">
            <a:extLst>
              <a:ext uri="{FF2B5EF4-FFF2-40B4-BE49-F238E27FC236}">
                <a16:creationId xmlns:a16="http://schemas.microsoft.com/office/drawing/2014/main" id="{3AEB583E-9A8F-4591-8F4C-63B2310CE7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2" y="5652632"/>
            <a:ext cx="3240360" cy="1114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9C8B1"/>
        </a:solidFill>
        <a:effectLst/>
      </p:bgPr>
    </p:bg>
    <p:spTree>
      <p:nvGrpSpPr>
        <p:cNvPr id="1" name=""/>
        <p:cNvGrpSpPr/>
        <p:nvPr/>
      </p:nvGrpSpPr>
      <p:grpSpPr>
        <a:xfrm>
          <a:off x="0" y="0"/>
          <a:ext cx="0" cy="0"/>
          <a:chOff x="0" y="0"/>
          <a:chExt cx="0" cy="0"/>
        </a:xfrm>
      </p:grpSpPr>
      <p:sp>
        <p:nvSpPr>
          <p:cNvPr id="2" name="TextBox 2"/>
          <p:cNvSpPr txBox="1"/>
          <p:nvPr/>
        </p:nvSpPr>
        <p:spPr>
          <a:xfrm>
            <a:off x="2639677" y="1311041"/>
            <a:ext cx="3916995" cy="768415"/>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a:rPr>
              <a:t>SINETH</a:t>
            </a:r>
          </a:p>
        </p:txBody>
      </p:sp>
      <p:sp>
        <p:nvSpPr>
          <p:cNvPr id="3" name="TextBox 3"/>
          <p:cNvSpPr txBox="1"/>
          <p:nvPr/>
        </p:nvSpPr>
        <p:spPr>
          <a:xfrm>
            <a:off x="2419363" y="58931"/>
            <a:ext cx="4305273" cy="1282595"/>
          </a:xfrm>
          <a:prstGeom prst="rect">
            <a:avLst/>
          </a:prstGeom>
        </p:spPr>
        <p:txBody>
          <a:bodyPr wrap="square" lIns="0" tIns="0" rIns="0" bIns="0" rtlCol="0" anchor="t">
            <a:spAutoFit/>
          </a:bodyPr>
          <a:lstStyle/>
          <a:p>
            <a:pPr algn="ctr">
              <a:lnSpc>
                <a:spcPts val="5057"/>
              </a:lnSpc>
            </a:pPr>
            <a:r>
              <a:rPr lang="en-US" sz="4078" b="1" spc="203" dirty="0">
                <a:solidFill>
                  <a:srgbClr val="03989E"/>
                </a:solidFill>
                <a:latin typeface="Yellowtail Bold"/>
              </a:rPr>
              <a:t>Les chemins de </a:t>
            </a:r>
            <a:r>
              <a:rPr lang="en-US" sz="4078" b="1" spc="203" dirty="0" err="1">
                <a:solidFill>
                  <a:srgbClr val="03989E"/>
                </a:solidFill>
                <a:latin typeface="Yellowtail Bold"/>
              </a:rPr>
              <a:t>l'école</a:t>
            </a:r>
            <a:endParaRPr lang="en-US" sz="4078" b="1" spc="203" dirty="0">
              <a:solidFill>
                <a:srgbClr val="03989E"/>
              </a:solidFill>
              <a:latin typeface="Yellowtail Bold"/>
            </a:endParaRPr>
          </a:p>
        </p:txBody>
      </p:sp>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645801" y="1117057"/>
            <a:ext cx="2268010" cy="50914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509697" y="2743946"/>
            <a:ext cx="1060478" cy="1164446"/>
          </a:xfrm>
          <a:prstGeom prst="rect">
            <a:avLst/>
          </a:prstGeom>
        </p:spPr>
      </p:pic>
      <p:grpSp>
        <p:nvGrpSpPr>
          <p:cNvPr id="12" name="Group 12"/>
          <p:cNvGrpSpPr/>
          <p:nvPr/>
        </p:nvGrpSpPr>
        <p:grpSpPr>
          <a:xfrm>
            <a:off x="6895362" y="103114"/>
            <a:ext cx="2174950" cy="2062657"/>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3989E"/>
            </a:solidFill>
          </p:spPr>
        </p:sp>
        <p:sp>
          <p:nvSpPr>
            <p:cNvPr id="14" name="TextBox 14"/>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6" name="Freeform 16"/>
          <p:cNvSpPr/>
          <p:nvPr/>
        </p:nvSpPr>
        <p:spPr>
          <a:xfrm>
            <a:off x="3734551" y="4288333"/>
            <a:ext cx="5409449" cy="2569667"/>
          </a:xfrm>
          <a:prstGeom prst="roundRect">
            <a:avLst/>
          </a:prstGeom>
          <a:solidFill>
            <a:srgbClr val="03989E"/>
          </a:solidFill>
        </p:spPr>
        <p:txBody>
          <a:bodyPr/>
          <a:lstStyle/>
          <a:p>
            <a:pPr algn="just"/>
            <a:r>
              <a:rPr lang="fr-FR" sz="1500" b="1" dirty="0">
                <a:solidFill>
                  <a:schemeClr val="bg1"/>
                </a:solidFill>
                <a:latin typeface="Barlow" panose="00000500000000000000" pitchFamily="2" charset="0"/>
              </a:rPr>
              <a:t>Je me suis accroché, je n’ai jamais baissé les bras</a:t>
            </a:r>
            <a:r>
              <a:rPr lang="fr-FR" sz="1500" dirty="0">
                <a:solidFill>
                  <a:schemeClr val="bg1"/>
                </a:solidFill>
                <a:latin typeface="Barlow" panose="00000500000000000000" pitchFamily="2" charset="0"/>
              </a:rPr>
              <a:t>. J’ai décroché la bourse Enfants du Mékong pour les études supérieures à Phnom Penh. Ici, tous mes amis de la fac ont un iPhone et roulent en moto. Je les envie parfois quand je regarde mon Nokia et mon pauvre vélo mais, chaque fois que je me sens gêné, ma conscience me fait baisser les yeux sur les bidonvilles et ces enfants qui ramassent les canettes dans la rue. En fait, je suis très chanceux : </a:t>
            </a:r>
            <a:r>
              <a:rPr lang="fr-FR" sz="1500" b="1" dirty="0">
                <a:solidFill>
                  <a:schemeClr val="bg1"/>
                </a:solidFill>
                <a:latin typeface="Barlow" panose="00000500000000000000" pitchFamily="2" charset="0"/>
              </a:rPr>
              <a:t>j’ai une chose qui coûte des millions de fois plus cher qu’une moto.</a:t>
            </a:r>
            <a:r>
              <a:rPr lang="fr-FR" sz="1500" dirty="0">
                <a:solidFill>
                  <a:schemeClr val="bg1"/>
                </a:solidFill>
                <a:latin typeface="Barlow" panose="00000500000000000000" pitchFamily="2" charset="0"/>
              </a:rPr>
              <a:t> Cette chose, grâce à Enfants du Mékong, </a:t>
            </a:r>
            <a:r>
              <a:rPr lang="fr-FR" sz="1500" b="1" dirty="0">
                <a:solidFill>
                  <a:schemeClr val="bg1"/>
                </a:solidFill>
                <a:latin typeface="Barlow" panose="00000500000000000000" pitchFamily="2" charset="0"/>
              </a:rPr>
              <a:t>c’est l’éducation.</a:t>
            </a:r>
            <a:r>
              <a:rPr lang="fr-FR" sz="1500" dirty="0">
                <a:solidFill>
                  <a:schemeClr val="bg1"/>
                </a:solidFill>
                <a:latin typeface="Barlow" panose="00000500000000000000" pitchFamily="2" charset="0"/>
              </a:rPr>
              <a:t> </a:t>
            </a:r>
          </a:p>
          <a:p>
            <a:pPr algn="just"/>
            <a:endParaRPr lang="fr-FR" sz="1688" dirty="0">
              <a:solidFill>
                <a:schemeClr val="bg1"/>
              </a:solidFill>
            </a:endParaRPr>
          </a:p>
        </p:txBody>
      </p:sp>
      <p:sp>
        <p:nvSpPr>
          <p:cNvPr id="24" name="Freeform 16">
            <a:extLst>
              <a:ext uri="{FF2B5EF4-FFF2-40B4-BE49-F238E27FC236}">
                <a16:creationId xmlns:a16="http://schemas.microsoft.com/office/drawing/2014/main" id="{D70E972C-0774-42D6-91A1-2BF8A4B16041}"/>
              </a:ext>
            </a:extLst>
          </p:cNvPr>
          <p:cNvSpPr/>
          <p:nvPr/>
        </p:nvSpPr>
        <p:spPr>
          <a:xfrm>
            <a:off x="6210360" y="2312560"/>
            <a:ext cx="2855098" cy="1535948"/>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Phnom Penh</a:t>
            </a: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16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 </a:t>
            </a:r>
            <a:r>
              <a:rPr lang="fr-FR" sz="1500" dirty="0">
                <a:solidFill>
                  <a:srgbClr val="3F1C20"/>
                </a:solidFill>
                <a:latin typeface="Barlow" panose="00000500000000000000" pitchFamily="2" charset="0"/>
              </a:rPr>
              <a:t>Khmer</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riel. 1€ =  4 600 KHR</a:t>
            </a:r>
          </a:p>
          <a:p>
            <a:r>
              <a:rPr lang="fr-FR" sz="1500" b="1" dirty="0">
                <a:solidFill>
                  <a:srgbClr val="3F1C20"/>
                </a:solidFill>
                <a:latin typeface="Barlow" panose="00000500000000000000" pitchFamily="2" charset="0"/>
              </a:rPr>
              <a:t>Religion : </a:t>
            </a:r>
            <a:r>
              <a:rPr lang="fr-FR" sz="1500" dirty="0">
                <a:solidFill>
                  <a:srgbClr val="3F1C20"/>
                </a:solidFill>
                <a:latin typeface="Barlow" panose="00000500000000000000" pitchFamily="2" charset="0"/>
              </a:rPr>
              <a:t>97% bouddhistes</a:t>
            </a:r>
          </a:p>
          <a:p>
            <a:r>
              <a:rPr lang="fr-FR" sz="1688" dirty="0">
                <a:solidFill>
                  <a:srgbClr val="3F1C20"/>
                </a:solidFill>
                <a:latin typeface="Barlow" panose="00000500000000000000" pitchFamily="2" charset="0"/>
              </a:rPr>
              <a:t>  </a:t>
            </a:r>
          </a:p>
        </p:txBody>
      </p:sp>
      <p:sp>
        <p:nvSpPr>
          <p:cNvPr id="29" name="Freeform 19">
            <a:extLst>
              <a:ext uri="{FF2B5EF4-FFF2-40B4-BE49-F238E27FC236}">
                <a16:creationId xmlns:a16="http://schemas.microsoft.com/office/drawing/2014/main" id="{6CF9138D-E4D0-4B05-BA78-2FF734423F31}"/>
              </a:ext>
            </a:extLst>
          </p:cNvPr>
          <p:cNvSpPr/>
          <p:nvPr/>
        </p:nvSpPr>
        <p:spPr>
          <a:xfrm>
            <a:off x="73689" y="2165771"/>
            <a:ext cx="5924365" cy="2176925"/>
          </a:xfrm>
          <a:custGeom>
            <a:avLst/>
            <a:gdLst/>
            <a:ahLst/>
            <a:cxnLst/>
            <a:rect l="l" t="t" r="r" b="b"/>
            <a:pathLst>
              <a:path w="1112528" h="276536">
                <a:moveTo>
                  <a:pt x="0" y="0"/>
                </a:moveTo>
                <a:lnTo>
                  <a:pt x="1112528" y="0"/>
                </a:lnTo>
                <a:lnTo>
                  <a:pt x="1112528" y="276536"/>
                </a:lnTo>
                <a:lnTo>
                  <a:pt x="0" y="276536"/>
                </a:lnTo>
                <a:close/>
              </a:path>
            </a:pathLst>
          </a:custGeom>
          <a:noFill/>
        </p:spPr>
        <p:txBody>
          <a:bodyPr/>
          <a:lstStyle/>
          <a:p>
            <a:pPr algn="just"/>
            <a:r>
              <a:rPr lang="fr-FR" sz="1500" dirty="0">
                <a:solidFill>
                  <a:srgbClr val="002060"/>
                </a:solidFill>
                <a:latin typeface="Barlow" panose="00000500000000000000" pitchFamily="2" charset="0"/>
              </a:rPr>
              <a:t>Je m’appelle </a:t>
            </a:r>
            <a:r>
              <a:rPr lang="fr-FR" sz="1500" b="1" dirty="0" err="1">
                <a:solidFill>
                  <a:srgbClr val="002060"/>
                </a:solidFill>
                <a:latin typeface="Barlow" panose="00000500000000000000" pitchFamily="2" charset="0"/>
              </a:rPr>
              <a:t>Sineth</a:t>
            </a:r>
            <a:r>
              <a:rPr lang="fr-FR" sz="1500" dirty="0">
                <a:solidFill>
                  <a:srgbClr val="002060"/>
                </a:solidFill>
                <a:latin typeface="Barlow" panose="00000500000000000000" pitchFamily="2" charset="0"/>
              </a:rPr>
              <a:t>, j’ai 22 ans et je termine mes études en </a:t>
            </a:r>
            <a:r>
              <a:rPr lang="fr-FR" sz="1500" b="1" dirty="0">
                <a:solidFill>
                  <a:srgbClr val="002060"/>
                </a:solidFill>
                <a:latin typeface="Barlow" panose="00000500000000000000" pitchFamily="2" charset="0"/>
              </a:rPr>
              <a:t>pharmacie</a:t>
            </a:r>
            <a:r>
              <a:rPr lang="fr-FR" sz="1500" dirty="0">
                <a:solidFill>
                  <a:srgbClr val="002060"/>
                </a:solidFill>
                <a:latin typeface="Barlow" panose="00000500000000000000" pitchFamily="2" charset="0"/>
              </a:rPr>
              <a:t> à </a:t>
            </a:r>
            <a:r>
              <a:rPr lang="fr-FR" sz="1500" b="1" dirty="0">
                <a:solidFill>
                  <a:srgbClr val="002060"/>
                </a:solidFill>
                <a:latin typeface="Barlow" panose="00000500000000000000" pitchFamily="2" charset="0"/>
              </a:rPr>
              <a:t>Phnom Penh</a:t>
            </a:r>
            <a:r>
              <a:rPr lang="fr-FR" sz="1500" dirty="0">
                <a:solidFill>
                  <a:srgbClr val="002060"/>
                </a:solidFill>
                <a:latin typeface="Barlow" panose="00000500000000000000" pitchFamily="2" charset="0"/>
              </a:rPr>
              <a:t>. Quand j’étais petit, mes parents me disaient souvent qu’ils n’avaient pas d’argent à me donner et que ma seule chance était l’éducation. </a:t>
            </a:r>
            <a:r>
              <a:rPr lang="fr-FR" sz="1500" b="1" dirty="0">
                <a:solidFill>
                  <a:srgbClr val="002060"/>
                </a:solidFill>
                <a:latin typeface="Barlow" panose="00000500000000000000" pitchFamily="2" charset="0"/>
              </a:rPr>
              <a:t>L’école était loin et la route était mauvaise</a:t>
            </a:r>
            <a:r>
              <a:rPr lang="fr-FR" sz="1500" dirty="0">
                <a:solidFill>
                  <a:srgbClr val="002060"/>
                </a:solidFill>
                <a:latin typeface="Barlow" panose="00000500000000000000" pitchFamily="2" charset="0"/>
              </a:rPr>
              <a:t>, c’était interminable. L’été, il y avait plein de poussière et, pendant la saison des pluies, plein de boue. J’avais envie de crier ma colère contre cette vie misérable. Je n’avais pas d’argent pour la cantine et, même à la maison, nous devions nous contenter de soupe de riz avec quelques légumes, les rats nous servaient de viande. </a:t>
            </a:r>
            <a:endParaRPr lang="fr-FR" sz="1688" dirty="0"/>
          </a:p>
        </p:txBody>
      </p:sp>
      <p:pic>
        <p:nvPicPr>
          <p:cNvPr id="32" name="Image 31">
            <a:extLst>
              <a:ext uri="{FF2B5EF4-FFF2-40B4-BE49-F238E27FC236}">
                <a16:creationId xmlns:a16="http://schemas.microsoft.com/office/drawing/2014/main" id="{525460E8-B931-43E9-8FD6-59120538FC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4514" y="171703"/>
            <a:ext cx="1991106" cy="2007084"/>
          </a:xfrm>
          <a:prstGeom prst="ellipse">
            <a:avLst/>
          </a:prstGeom>
        </p:spPr>
      </p:pic>
      <p:pic>
        <p:nvPicPr>
          <p:cNvPr id="34" name="Image 33">
            <a:extLst>
              <a:ext uri="{FF2B5EF4-FFF2-40B4-BE49-F238E27FC236}">
                <a16:creationId xmlns:a16="http://schemas.microsoft.com/office/drawing/2014/main" id="{578975A2-F91F-4FD2-8EDB-BE34E61312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947897" y="-37106"/>
            <a:ext cx="2007231" cy="2424702"/>
          </a:xfrm>
          <a:prstGeom prst="rect">
            <a:avLst/>
          </a:prstGeom>
        </p:spPr>
      </p:pic>
      <p:sp>
        <p:nvSpPr>
          <p:cNvPr id="4" name="TextBox 4"/>
          <p:cNvSpPr txBox="1"/>
          <p:nvPr/>
        </p:nvSpPr>
        <p:spPr>
          <a:xfrm>
            <a:off x="6416817" y="1915161"/>
            <a:ext cx="2505340" cy="228076"/>
          </a:xfrm>
          <a:prstGeom prst="rect">
            <a:avLst/>
          </a:prstGeom>
        </p:spPr>
        <p:txBody>
          <a:bodyPr lIns="0" tIns="0" rIns="0" bIns="0" rtlCol="0" anchor="t">
            <a:spAutoFit/>
          </a:bodyPr>
          <a:lstStyle/>
          <a:p>
            <a:pPr algn="ctr">
              <a:lnSpc>
                <a:spcPts val="1926"/>
              </a:lnSpc>
            </a:pPr>
            <a:r>
              <a:rPr lang="en-US" sz="1553" spc="217" dirty="0">
                <a:solidFill>
                  <a:srgbClr val="FBD370"/>
                </a:solidFill>
                <a:latin typeface="Lato Heavy Bold"/>
              </a:rPr>
              <a:t>CAMBODGE</a:t>
            </a:r>
          </a:p>
        </p:txBody>
      </p:sp>
      <p:pic>
        <p:nvPicPr>
          <p:cNvPr id="36" name="Image 35">
            <a:extLst>
              <a:ext uri="{FF2B5EF4-FFF2-40B4-BE49-F238E27FC236}">
                <a16:creationId xmlns:a16="http://schemas.microsoft.com/office/drawing/2014/main" id="{1DE77D3C-2006-416F-82ED-515A01F717F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465" y="4500614"/>
            <a:ext cx="3429000" cy="227817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4793210">
            <a:off x="2873121" y="6149292"/>
            <a:ext cx="1062511" cy="116667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rot="5400000">
            <a:off x="2277166" y="5385615"/>
            <a:ext cx="2406596" cy="50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C8B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419576" y="4331227"/>
            <a:ext cx="2713537" cy="1818069"/>
          </a:xfrm>
          <a:prstGeom prst="rect">
            <a:avLst/>
          </a:prstGeom>
        </p:spPr>
      </p:pic>
      <p:pic>
        <p:nvPicPr>
          <p:cNvPr id="6" name="Picture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380119" y="2079829"/>
            <a:ext cx="2268010" cy="50914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3104199" y="135183"/>
            <a:ext cx="1060478" cy="1164446"/>
          </a:xfrm>
          <a:prstGeom prst="rect">
            <a:avLst/>
          </a:prstGeom>
        </p:spPr>
      </p:pic>
      <p:pic>
        <p:nvPicPr>
          <p:cNvPr id="8" name="Picture 8"/>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3389321">
            <a:off x="6541124" y="1216945"/>
            <a:ext cx="2263671" cy="508171"/>
          </a:xfrm>
          <a:prstGeom prst="rect">
            <a:avLst/>
          </a:prstGeom>
        </p:spPr>
      </p:pic>
      <p:pic>
        <p:nvPicPr>
          <p:cNvPr id="25" name="Image 24">
            <a:extLst>
              <a:ext uri="{FF2B5EF4-FFF2-40B4-BE49-F238E27FC236}">
                <a16:creationId xmlns:a16="http://schemas.microsoft.com/office/drawing/2014/main" id="{40DAE574-D0EE-47EE-8DEF-CE4A30EE434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1626" y="87746"/>
            <a:ext cx="2938440" cy="2039207"/>
          </a:xfrm>
          <a:prstGeom prst="rect">
            <a:avLst/>
          </a:prstGeom>
        </p:spPr>
      </p:pic>
      <p:pic>
        <p:nvPicPr>
          <p:cNvPr id="26" name="Image 25">
            <a:extLst>
              <a:ext uri="{FF2B5EF4-FFF2-40B4-BE49-F238E27FC236}">
                <a16:creationId xmlns:a16="http://schemas.microsoft.com/office/drawing/2014/main" id="{BBCE924D-4386-41B2-B5B1-91FD85929A6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444" y="47880"/>
            <a:ext cx="3362303" cy="2039206"/>
          </a:xfrm>
          <a:prstGeom prst="rect">
            <a:avLst/>
          </a:prstGeom>
        </p:spPr>
      </p:pic>
      <p:sp>
        <p:nvSpPr>
          <p:cNvPr id="23" name="Freeform 19">
            <a:extLst>
              <a:ext uri="{FF2B5EF4-FFF2-40B4-BE49-F238E27FC236}">
                <a16:creationId xmlns:a16="http://schemas.microsoft.com/office/drawing/2014/main" id="{9A362966-2CAC-4650-9CE6-9DB0C87AF262}"/>
              </a:ext>
            </a:extLst>
          </p:cNvPr>
          <p:cNvSpPr/>
          <p:nvPr/>
        </p:nvSpPr>
        <p:spPr>
          <a:xfrm>
            <a:off x="3576897" y="1375441"/>
            <a:ext cx="2388463" cy="4672956"/>
          </a:xfrm>
          <a:custGeom>
            <a:avLst/>
            <a:gdLst/>
            <a:ahLst/>
            <a:cxnLst/>
            <a:rect l="l" t="t" r="r" b="b"/>
            <a:pathLst>
              <a:path w="1112528" h="276536">
                <a:moveTo>
                  <a:pt x="0" y="0"/>
                </a:moveTo>
                <a:lnTo>
                  <a:pt x="1112528" y="0"/>
                </a:lnTo>
                <a:lnTo>
                  <a:pt x="1112528" y="276536"/>
                </a:lnTo>
                <a:lnTo>
                  <a:pt x="0" y="276536"/>
                </a:lnTo>
                <a:close/>
              </a:path>
            </a:pathLst>
          </a:custGeom>
          <a:solidFill>
            <a:srgbClr val="03989E"/>
          </a:solidFill>
        </p:spPr>
        <p:txBody>
          <a:bodyPr/>
          <a:lstStyle/>
          <a:p>
            <a:endParaRPr lang="fr-FR" sz="1688" b="1" dirty="0">
              <a:solidFill>
                <a:schemeClr val="bg1"/>
              </a:solidFill>
              <a:latin typeface="Barlow" panose="00000500000000000000" pitchFamily="2" charset="0"/>
            </a:endParaRPr>
          </a:p>
          <a:p>
            <a:pPr algn="ctr"/>
            <a:endParaRPr lang="fr-FR" sz="4125" b="1" dirty="0">
              <a:solidFill>
                <a:schemeClr val="bg1"/>
              </a:solidFill>
              <a:latin typeface="Barlow" panose="00000500000000000000" pitchFamily="2" charset="0"/>
            </a:endParaRPr>
          </a:p>
          <a:p>
            <a:pPr algn="ctr"/>
            <a:r>
              <a:rPr lang="fr-FR" sz="4125" b="1" dirty="0">
                <a:solidFill>
                  <a:schemeClr val="bg1"/>
                </a:solidFill>
                <a:latin typeface="Barlow" panose="00000500000000000000" pitchFamily="2" charset="0"/>
              </a:rPr>
              <a:t>Un long chemin pour aller à l’école</a:t>
            </a:r>
          </a:p>
          <a:p>
            <a:endParaRPr lang="fr-FR" sz="1688" dirty="0">
              <a:solidFill>
                <a:schemeClr val="bg1"/>
              </a:solidFill>
              <a:latin typeface="Barlow" panose="00000500000000000000" pitchFamily="2" charset="0"/>
            </a:endParaRPr>
          </a:p>
          <a:p>
            <a:endParaRPr lang="fr-FR" sz="1688" dirty="0"/>
          </a:p>
        </p:txBody>
      </p:sp>
      <p:pic>
        <p:nvPicPr>
          <p:cNvPr id="17" name="Image 16">
            <a:extLst>
              <a:ext uri="{FF2B5EF4-FFF2-40B4-BE49-F238E27FC236}">
                <a16:creationId xmlns:a16="http://schemas.microsoft.com/office/drawing/2014/main" id="{8224176B-0F1B-4A93-959F-EEAD79F7640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321" y="4552452"/>
            <a:ext cx="3342426" cy="2228284"/>
          </a:xfrm>
          <a:prstGeom prst="rect">
            <a:avLst/>
          </a:prstGeom>
        </p:spPr>
      </p:pic>
      <p:pic>
        <p:nvPicPr>
          <p:cNvPr id="20" name="Image 19">
            <a:extLst>
              <a:ext uri="{FF2B5EF4-FFF2-40B4-BE49-F238E27FC236}">
                <a16:creationId xmlns:a16="http://schemas.microsoft.com/office/drawing/2014/main" id="{81D3E5BB-DDCF-4167-B47C-EB67F4767BE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9981" y="2205452"/>
            <a:ext cx="3342766" cy="2228283"/>
          </a:xfrm>
          <a:prstGeom prst="rect">
            <a:avLst/>
          </a:prstGeom>
        </p:spPr>
      </p:pic>
      <p:pic>
        <p:nvPicPr>
          <p:cNvPr id="28" name="Picture 4" descr="https://scontent-cdg2-1.xx.fbcdn.net/v/t1.15752-9/43063176_159229331681037_722014548265009152_n.jpg?_nc_cat=108&amp;oh=6f0c7869aee0eef68700df00a3756772&amp;oe=5C5F7E98">
            <a:extLst>
              <a:ext uri="{FF2B5EF4-FFF2-40B4-BE49-F238E27FC236}">
                <a16:creationId xmlns:a16="http://schemas.microsoft.com/office/drawing/2014/main" id="{2F2BFAC5-F659-4308-ACFD-8C429B3AFF9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6121626" y="2205452"/>
            <a:ext cx="2934451" cy="2135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5276157" y="5188178"/>
            <a:ext cx="1062511" cy="1166678"/>
          </a:xfrm>
          <a:prstGeom prst="rect">
            <a:avLst/>
          </a:prstGeom>
        </p:spPr>
      </p:pic>
      <p:pic>
        <p:nvPicPr>
          <p:cNvPr id="14" name="Picture 2" descr="RÃ©sultat de recherche d'images pour &quot;ecoliers mousson&quot;">
            <a:extLst>
              <a:ext uri="{FF2B5EF4-FFF2-40B4-BE49-F238E27FC236}">
                <a16:creationId xmlns:a16="http://schemas.microsoft.com/office/drawing/2014/main" id="{87E989D1-5F9F-46BB-ACD5-35F6A6B5B434}"/>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127596" y="4462861"/>
            <a:ext cx="2946083" cy="213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9D03D1D-5CCA-4345-8224-77806CF8DD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3676" y="2657836"/>
            <a:ext cx="5743731" cy="38310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7926945" y="5588862"/>
            <a:ext cx="1062511" cy="1166678"/>
          </a:xfrm>
          <a:prstGeom prst="rect">
            <a:avLst/>
          </a:prstGeom>
        </p:spPr>
      </p:pic>
      <p:sp>
        <p:nvSpPr>
          <p:cNvPr id="2" name="TextBox 2"/>
          <p:cNvSpPr txBox="1"/>
          <p:nvPr/>
        </p:nvSpPr>
        <p:spPr>
          <a:xfrm>
            <a:off x="3060610" y="904321"/>
            <a:ext cx="3410960" cy="768415"/>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Bold"/>
              </a:rPr>
              <a:t>PRIN</a:t>
            </a:r>
          </a:p>
        </p:txBody>
      </p:sp>
      <p:sp>
        <p:nvSpPr>
          <p:cNvPr id="3" name="TextBox 3"/>
          <p:cNvSpPr txBox="1"/>
          <p:nvPr/>
        </p:nvSpPr>
        <p:spPr>
          <a:xfrm>
            <a:off x="2908824" y="80354"/>
            <a:ext cx="3665731" cy="628570"/>
          </a:xfrm>
          <a:prstGeom prst="rect">
            <a:avLst/>
          </a:prstGeom>
        </p:spPr>
        <p:txBody>
          <a:bodyPr wrap="square" lIns="0" tIns="0" rIns="0" bIns="0" rtlCol="0" anchor="t">
            <a:spAutoFit/>
          </a:bodyPr>
          <a:lstStyle/>
          <a:p>
            <a:pPr algn="ctr">
              <a:lnSpc>
                <a:spcPts val="5057"/>
              </a:lnSpc>
            </a:pPr>
            <a:r>
              <a:rPr lang="en-US" sz="4078" b="1" spc="203" dirty="0" err="1">
                <a:solidFill>
                  <a:srgbClr val="A6EFD3"/>
                </a:solidFill>
                <a:latin typeface="Yellowtail Bold"/>
              </a:rPr>
              <a:t>Ethnies</a:t>
            </a:r>
            <a:endParaRPr lang="en-US" sz="4078" b="1" spc="203" dirty="0">
              <a:solidFill>
                <a:srgbClr val="A6EFD3"/>
              </a:solidFill>
              <a:latin typeface="Yellowtail Bold"/>
            </a:endParaRPr>
          </a:p>
        </p:txBody>
      </p:sp>
      <p:pic>
        <p:nvPicPr>
          <p:cNvPr id="5" name="Picture 5"/>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rot="3389321">
            <a:off x="-857356" y="3640953"/>
            <a:ext cx="2263671" cy="50817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509697" y="2743946"/>
            <a:ext cx="1060478" cy="1164446"/>
          </a:xfrm>
          <a:prstGeom prst="rect">
            <a:avLst/>
          </a:prstGeom>
        </p:spPr>
      </p:pic>
      <p:grpSp>
        <p:nvGrpSpPr>
          <p:cNvPr id="12" name="Group 12"/>
          <p:cNvGrpSpPr/>
          <p:nvPr/>
        </p:nvGrpSpPr>
        <p:grpSpPr>
          <a:xfrm>
            <a:off x="6895362" y="103114"/>
            <a:ext cx="2168798" cy="2168798"/>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9C8B1"/>
            </a:solidFill>
          </p:spPr>
        </p:sp>
        <p:sp>
          <p:nvSpPr>
            <p:cNvPr id="14" name="TextBox 14"/>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6" name="Freeform 16"/>
          <p:cNvSpPr/>
          <p:nvPr/>
        </p:nvSpPr>
        <p:spPr>
          <a:xfrm>
            <a:off x="86771" y="2657835"/>
            <a:ext cx="2822053" cy="3328094"/>
          </a:xfrm>
          <a:custGeom>
            <a:avLst/>
            <a:gdLst/>
            <a:ahLst/>
            <a:cxnLst/>
            <a:rect l="l" t="t" r="r" b="b"/>
            <a:pathLst>
              <a:path w="1112528" h="283209">
                <a:moveTo>
                  <a:pt x="0" y="0"/>
                </a:moveTo>
                <a:lnTo>
                  <a:pt x="1112528" y="0"/>
                </a:lnTo>
                <a:lnTo>
                  <a:pt x="1112528" y="283209"/>
                </a:lnTo>
                <a:lnTo>
                  <a:pt x="0" y="283209"/>
                </a:lnTo>
                <a:close/>
              </a:path>
            </a:pathLst>
          </a:custGeom>
          <a:solidFill>
            <a:srgbClr val="FBD370"/>
          </a:solidFill>
        </p:spPr>
        <p:txBody>
          <a:bodyPr/>
          <a:lstStyle/>
          <a:p>
            <a:pPr algn="ctr"/>
            <a:r>
              <a:rPr lang="fr-FR" sz="1688" b="1" dirty="0">
                <a:solidFill>
                  <a:schemeClr val="bg1"/>
                </a:solidFill>
                <a:latin typeface="Barlow" panose="00000500000000000000" pitchFamily="2" charset="0"/>
              </a:rPr>
              <a:t>Ethnie </a:t>
            </a:r>
            <a:r>
              <a:rPr lang="fr-FR" sz="1688" b="1" dirty="0" err="1">
                <a:solidFill>
                  <a:schemeClr val="bg1"/>
                </a:solidFill>
                <a:latin typeface="Barlow" panose="00000500000000000000" pitchFamily="2" charset="0"/>
              </a:rPr>
              <a:t>n.f</a:t>
            </a:r>
            <a:r>
              <a:rPr lang="fr-FR" sz="1688" b="1" dirty="0">
                <a:solidFill>
                  <a:schemeClr val="bg1"/>
                </a:solidFill>
                <a:latin typeface="Barlow" panose="00000500000000000000" pitchFamily="2" charset="0"/>
              </a:rPr>
              <a:t>. : </a:t>
            </a:r>
            <a:r>
              <a:rPr lang="fr-FR" sz="1688" dirty="0">
                <a:solidFill>
                  <a:schemeClr val="bg1"/>
                </a:solidFill>
              </a:rPr>
              <a:t> </a:t>
            </a:r>
            <a:r>
              <a:rPr lang="fr-FR" sz="1688" dirty="0">
                <a:solidFill>
                  <a:srgbClr val="3F1C20"/>
                </a:solidFill>
                <a:latin typeface="Barlow" panose="00000500000000000000" pitchFamily="2" charset="0"/>
              </a:rPr>
              <a:t>Ensemble d'individus unis dans une communauté de langue, de culture et une conscience de groupe.</a:t>
            </a:r>
          </a:p>
          <a:p>
            <a:r>
              <a:rPr lang="fr-FR" sz="1688" b="1" dirty="0">
                <a:solidFill>
                  <a:schemeClr val="bg1"/>
                </a:solidFill>
                <a:latin typeface="Barlow" panose="00000500000000000000" pitchFamily="2" charset="0"/>
              </a:rPr>
              <a:t>Caractéristiques</a:t>
            </a:r>
            <a:r>
              <a:rPr lang="fr-FR" sz="1688" dirty="0">
                <a:solidFill>
                  <a:schemeClr val="bg1"/>
                </a:solidFill>
                <a:latin typeface="Barlow" panose="00000500000000000000" pitchFamily="2" charset="0"/>
              </a:rPr>
              <a:t> :</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Coutumes et traditions  ancestrales.</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Dialecte spécifique.</a:t>
            </a:r>
          </a:p>
          <a:p>
            <a:pPr marL="267891" indent="-267891">
              <a:buFont typeface="Arial" panose="020B0604020202020204" pitchFamily="34" charset="0"/>
              <a:buChar char="•"/>
            </a:pPr>
            <a:r>
              <a:rPr lang="fr-FR" sz="1688" dirty="0">
                <a:solidFill>
                  <a:srgbClr val="3F1C20"/>
                </a:solidFill>
                <a:latin typeface="Barlow" panose="00000500000000000000" pitchFamily="2" charset="0"/>
              </a:rPr>
              <a:t>Population isolée dans le monde rural, souvent très pauvre. </a:t>
            </a:r>
          </a:p>
          <a:p>
            <a:pPr algn="ctr"/>
            <a:endParaRPr lang="fr-FR" sz="1688" dirty="0">
              <a:solidFill>
                <a:srgbClr val="3F1C20"/>
              </a:solidFill>
              <a:latin typeface="Barlow" panose="00000500000000000000" pitchFamily="2" charset="0"/>
            </a:endParaRPr>
          </a:p>
          <a:p>
            <a:endParaRPr lang="fr-FR" sz="1688" b="1" dirty="0">
              <a:solidFill>
                <a:schemeClr val="bg1"/>
              </a:solidFill>
              <a:latin typeface="Barlow" panose="00000500000000000000" pitchFamily="2" charset="0"/>
            </a:endParaRPr>
          </a:p>
        </p:txBody>
      </p:sp>
      <p:pic>
        <p:nvPicPr>
          <p:cNvPr id="27" name="Image 26">
            <a:extLst>
              <a:ext uri="{FF2B5EF4-FFF2-40B4-BE49-F238E27FC236}">
                <a16:creationId xmlns:a16="http://schemas.microsoft.com/office/drawing/2014/main" id="{EF69B057-6AFA-449A-9183-657F1E066A0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71506" y="181375"/>
            <a:ext cx="2243164" cy="2214309"/>
          </a:xfrm>
          <a:prstGeom prst="ellipse">
            <a:avLst/>
          </a:prstGeom>
        </p:spPr>
      </p:pic>
      <p:pic>
        <p:nvPicPr>
          <p:cNvPr id="31" name="Image 30">
            <a:extLst>
              <a:ext uri="{FF2B5EF4-FFF2-40B4-BE49-F238E27FC236}">
                <a16:creationId xmlns:a16="http://schemas.microsoft.com/office/drawing/2014/main" id="{42AB6E38-F478-4267-89B7-9027142A3FD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817511" y="-128877"/>
            <a:ext cx="2326489" cy="2461883"/>
          </a:xfrm>
          <a:prstGeom prst="rect">
            <a:avLst/>
          </a:prstGeom>
        </p:spPr>
      </p:pic>
      <p:sp>
        <p:nvSpPr>
          <p:cNvPr id="4" name="TextBox 4"/>
          <p:cNvSpPr txBox="1"/>
          <p:nvPr/>
        </p:nvSpPr>
        <p:spPr>
          <a:xfrm>
            <a:off x="6660641" y="1870947"/>
            <a:ext cx="2505340" cy="228076"/>
          </a:xfrm>
          <a:prstGeom prst="rect">
            <a:avLst/>
          </a:prstGeom>
        </p:spPr>
        <p:txBody>
          <a:bodyPr lIns="0" tIns="0" rIns="0" bIns="0" rtlCol="0" anchor="t">
            <a:spAutoFit/>
          </a:bodyPr>
          <a:lstStyle/>
          <a:p>
            <a:pPr algn="ctr">
              <a:lnSpc>
                <a:spcPts val="1926"/>
              </a:lnSpc>
            </a:pPr>
            <a:r>
              <a:rPr lang="en-US" sz="1553" spc="217" dirty="0">
                <a:solidFill>
                  <a:srgbClr val="FBD370"/>
                </a:solidFill>
                <a:latin typeface="Lato Heavy"/>
              </a:rPr>
              <a:t>VIETNAM</a:t>
            </a:r>
          </a:p>
        </p:txBody>
      </p:sp>
      <p:sp>
        <p:nvSpPr>
          <p:cNvPr id="32" name="Freeform 16">
            <a:extLst>
              <a:ext uri="{FF2B5EF4-FFF2-40B4-BE49-F238E27FC236}">
                <a16:creationId xmlns:a16="http://schemas.microsoft.com/office/drawing/2014/main" id="{6E7E0BE1-2F8F-4778-A688-5E2FCD9C136B}"/>
              </a:ext>
            </a:extLst>
          </p:cNvPr>
          <p:cNvSpPr/>
          <p:nvPr/>
        </p:nvSpPr>
        <p:spPr>
          <a:xfrm>
            <a:off x="5796137" y="2355828"/>
            <a:ext cx="3291804" cy="1641992"/>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pPr algn="ctr"/>
            <a:endParaRPr lang="fr-FR" sz="1688"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Hanoï / Ho-Chi-Ming</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96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a:t>
            </a:r>
            <a:r>
              <a:rPr lang="fr-FR" sz="1500" dirty="0">
                <a:solidFill>
                  <a:srgbClr val="3F1C20"/>
                </a:solidFill>
                <a:latin typeface="Barlow" panose="00000500000000000000" pitchFamily="2" charset="0"/>
              </a:rPr>
              <a:t> Vietnamien</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dong. 1€ =  24 800 VND</a:t>
            </a:r>
          </a:p>
          <a:p>
            <a:r>
              <a:rPr lang="fr-FR" sz="1688" dirty="0">
                <a:solidFill>
                  <a:srgbClr val="3F1C20"/>
                </a:solidFill>
                <a:latin typeface="Barlow" panose="00000500000000000000" pitchFamily="2" charset="0"/>
              </a:rPr>
              <a:t>  </a:t>
            </a:r>
          </a:p>
        </p:txBody>
      </p:sp>
      <p:pic>
        <p:nvPicPr>
          <p:cNvPr id="15" name="Image 14">
            <a:extLst>
              <a:ext uri="{FF2B5EF4-FFF2-40B4-BE49-F238E27FC236}">
                <a16:creationId xmlns:a16="http://schemas.microsoft.com/office/drawing/2014/main" id="{E26C07BA-352E-4FE8-972B-90FF8CC1122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057253" y="4037166"/>
            <a:ext cx="5052392" cy="26662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pic>
        <p:nvPicPr>
          <p:cNvPr id="29" name="Picture 5">
            <a:extLst>
              <a:ext uri="{FF2B5EF4-FFF2-40B4-BE49-F238E27FC236}">
                <a16:creationId xmlns:a16="http://schemas.microsoft.com/office/drawing/2014/main" id="{FB545357-D227-4439-8665-4426711820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207487">
            <a:off x="3515122" y="5366559"/>
            <a:ext cx="2713537" cy="181806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3843252">
            <a:off x="-296081" y="56322"/>
            <a:ext cx="2713537" cy="1818069"/>
          </a:xfrm>
          <a:prstGeom prst="rect">
            <a:avLst/>
          </a:prstGeom>
        </p:spPr>
      </p:pic>
      <p:pic>
        <p:nvPicPr>
          <p:cNvPr id="6" name="Picture 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801391">
            <a:off x="-955344" y="1698039"/>
            <a:ext cx="2268010" cy="5091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5400000">
            <a:off x="8267397" y="5877229"/>
            <a:ext cx="1062511" cy="116667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5400000">
            <a:off x="-509697" y="2743946"/>
            <a:ext cx="1060478" cy="1164446"/>
          </a:xfrm>
          <a:prstGeom prst="rect">
            <a:avLst/>
          </a:prstGeom>
        </p:spPr>
      </p:pic>
      <p:pic>
        <p:nvPicPr>
          <p:cNvPr id="24" name="Image 23">
            <a:extLst>
              <a:ext uri="{FF2B5EF4-FFF2-40B4-BE49-F238E27FC236}">
                <a16:creationId xmlns:a16="http://schemas.microsoft.com/office/drawing/2014/main" id="{D8594446-0EC4-43D4-8B70-F9C7793F08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6866" y="380655"/>
            <a:ext cx="3829695" cy="2554407"/>
          </a:xfrm>
          <a:prstGeom prst="rect">
            <a:avLst/>
          </a:prstGeom>
        </p:spPr>
      </p:pic>
      <p:pic>
        <p:nvPicPr>
          <p:cNvPr id="28" name="Image 27">
            <a:extLst>
              <a:ext uri="{FF2B5EF4-FFF2-40B4-BE49-F238E27FC236}">
                <a16:creationId xmlns:a16="http://schemas.microsoft.com/office/drawing/2014/main" id="{E9716414-BFB9-420C-9C58-8107B0816C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77385" y="367394"/>
            <a:ext cx="3829695" cy="2554763"/>
          </a:xfrm>
          <a:prstGeom prst="rect">
            <a:avLst/>
          </a:prstGeom>
        </p:spPr>
      </p:pic>
      <p:pic>
        <p:nvPicPr>
          <p:cNvPr id="25" name="Image 24">
            <a:extLst>
              <a:ext uri="{FF2B5EF4-FFF2-40B4-BE49-F238E27FC236}">
                <a16:creationId xmlns:a16="http://schemas.microsoft.com/office/drawing/2014/main" id="{F3B97082-C81A-4C84-8D6B-7639E9534EF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77385" y="4051880"/>
            <a:ext cx="3829695" cy="2552031"/>
          </a:xfrm>
          <a:prstGeom prst="rect">
            <a:avLst/>
          </a:prstGeom>
        </p:spPr>
      </p:pic>
      <p:pic>
        <p:nvPicPr>
          <p:cNvPr id="8" name="Picture 8"/>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rot="3295619">
            <a:off x="3736898" y="5928233"/>
            <a:ext cx="2263671" cy="508171"/>
          </a:xfrm>
          <a:prstGeom prst="rect">
            <a:avLst/>
          </a:prstGeom>
        </p:spPr>
      </p:pic>
      <p:pic>
        <p:nvPicPr>
          <p:cNvPr id="30" name="Picture 8">
            <a:extLst>
              <a:ext uri="{FF2B5EF4-FFF2-40B4-BE49-F238E27FC236}">
                <a16:creationId xmlns:a16="http://schemas.microsoft.com/office/drawing/2014/main" id="{854912BB-09FF-46C1-91FA-1A11DC44F1C4}"/>
              </a:ext>
            </a:extLst>
          </p:cNvPr>
          <p:cNvPicPr>
            <a:picLocks noChangeAspect="1"/>
          </p:cNvPicPr>
          <p:nvPr/>
        </p:nvPicPr>
        <p:blipFill>
          <a:blip r:embed="rId13">
            <a:alphaModFix amt="50000"/>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rot="238595">
            <a:off x="2802010" y="3194106"/>
            <a:ext cx="3968729" cy="757667"/>
          </a:xfrm>
          <a:prstGeom prst="rect">
            <a:avLst/>
          </a:prstGeom>
        </p:spPr>
      </p:pic>
      <p:sp>
        <p:nvSpPr>
          <p:cNvPr id="16" name="Freeform 16"/>
          <p:cNvSpPr/>
          <p:nvPr/>
        </p:nvSpPr>
        <p:spPr>
          <a:xfrm>
            <a:off x="3467519" y="2852479"/>
            <a:ext cx="2637708" cy="844754"/>
          </a:xfrm>
          <a:custGeom>
            <a:avLst/>
            <a:gdLst/>
            <a:ahLst/>
            <a:cxnLst/>
            <a:rect l="l" t="t" r="r" b="b"/>
            <a:pathLst>
              <a:path w="1112528" h="283209">
                <a:moveTo>
                  <a:pt x="0" y="0"/>
                </a:moveTo>
                <a:lnTo>
                  <a:pt x="1112528" y="0"/>
                </a:lnTo>
                <a:lnTo>
                  <a:pt x="1112528" y="283209"/>
                </a:lnTo>
                <a:lnTo>
                  <a:pt x="0" y="283209"/>
                </a:lnTo>
                <a:close/>
              </a:path>
            </a:pathLst>
          </a:custGeom>
          <a:noFill/>
        </p:spPr>
        <p:txBody>
          <a:bodyPr/>
          <a:lstStyle/>
          <a:p>
            <a:pPr algn="ctr"/>
            <a:endParaRPr lang="fr-FR" sz="2625" b="1" dirty="0">
              <a:solidFill>
                <a:srgbClr val="FBD370"/>
              </a:solidFill>
              <a:latin typeface="Barlow" panose="00000500000000000000" pitchFamily="2" charset="0"/>
            </a:endParaRPr>
          </a:p>
          <a:p>
            <a:pPr algn="ctr"/>
            <a:r>
              <a:rPr lang="fr-FR" sz="2625" b="1" dirty="0">
                <a:solidFill>
                  <a:srgbClr val="FBD370"/>
                </a:solidFill>
                <a:latin typeface="Barlow" panose="00000500000000000000" pitchFamily="2" charset="0"/>
              </a:rPr>
              <a:t>Le rêve de Prin</a:t>
            </a:r>
          </a:p>
        </p:txBody>
      </p:sp>
      <p:pic>
        <p:nvPicPr>
          <p:cNvPr id="22" name="Image 21">
            <a:extLst>
              <a:ext uri="{FF2B5EF4-FFF2-40B4-BE49-F238E27FC236}">
                <a16:creationId xmlns:a16="http://schemas.microsoft.com/office/drawing/2014/main" id="{D11F9F47-9EA4-4175-9AF2-D0297500EAB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6866" y="4051881"/>
            <a:ext cx="3815202" cy="2544740"/>
          </a:xfrm>
          <a:prstGeom prst="rect">
            <a:avLst/>
          </a:prstGeom>
        </p:spPr>
      </p:pic>
      <p:sp>
        <p:nvSpPr>
          <p:cNvPr id="14" name="Freeform 19">
            <a:extLst>
              <a:ext uri="{FF2B5EF4-FFF2-40B4-BE49-F238E27FC236}">
                <a16:creationId xmlns:a16="http://schemas.microsoft.com/office/drawing/2014/main" id="{10BC1FE4-FBE8-475A-99C4-65027B60AD25}"/>
              </a:ext>
            </a:extLst>
          </p:cNvPr>
          <p:cNvSpPr/>
          <p:nvPr/>
        </p:nvSpPr>
        <p:spPr>
          <a:xfrm>
            <a:off x="1835696" y="3035495"/>
            <a:ext cx="5695485" cy="921346"/>
          </a:xfrm>
          <a:prstGeom prst="roundRect">
            <a:avLst/>
          </a:prstGeom>
          <a:solidFill>
            <a:srgbClr val="69C8B1"/>
          </a:solidFill>
        </p:spPr>
        <p:txBody>
          <a:bodyPr/>
          <a:lstStyle/>
          <a:p>
            <a:pPr algn="ctr"/>
            <a:r>
              <a:rPr lang="fr-FR" sz="2400" b="1" dirty="0">
                <a:solidFill>
                  <a:srgbClr val="FBD370"/>
                </a:solidFill>
                <a:latin typeface="Barlow" panose="00000500000000000000" pitchFamily="2" charset="0"/>
              </a:rPr>
              <a:t>Pourquoi l’école est-elle inaccessible pour ces enfants ?</a:t>
            </a:r>
          </a:p>
          <a:p>
            <a:pPr marL="267891" indent="-267891" algn="ctr">
              <a:buFont typeface="Arial" panose="020B0604020202020204" pitchFamily="34" charset="0"/>
              <a:buChar char="•"/>
            </a:pPr>
            <a:endParaRPr lang="fr-FR" sz="2400" dirty="0">
              <a:solidFill>
                <a:srgbClr val="FBD370"/>
              </a:solidFill>
            </a:endParaRPr>
          </a:p>
        </p:txBody>
      </p:sp>
    </p:spTree>
    <p:extLst>
      <p:ext uri="{BB962C8B-B14F-4D97-AF65-F5344CB8AC3E}">
        <p14:creationId xmlns:p14="http://schemas.microsoft.com/office/powerpoint/2010/main" val="337837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8B93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3843252">
            <a:off x="-296081" y="56322"/>
            <a:ext cx="2713537" cy="1818069"/>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5400000">
            <a:off x="1670020" y="72919"/>
            <a:ext cx="1062511" cy="1166678"/>
          </a:xfrm>
          <a:prstGeom prst="rect">
            <a:avLst/>
          </a:prstGeom>
        </p:spPr>
      </p:pic>
      <p:pic>
        <p:nvPicPr>
          <p:cNvPr id="9" name="Picture 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3389321">
            <a:off x="-857356" y="3640953"/>
            <a:ext cx="2263671" cy="50817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5400000">
            <a:off x="-509697" y="2743946"/>
            <a:ext cx="1060478" cy="1164446"/>
          </a:xfrm>
          <a:prstGeom prst="rect">
            <a:avLst/>
          </a:prstGeom>
        </p:spPr>
      </p:pic>
      <p:grpSp>
        <p:nvGrpSpPr>
          <p:cNvPr id="14" name="Group 14"/>
          <p:cNvGrpSpPr/>
          <p:nvPr/>
        </p:nvGrpSpPr>
        <p:grpSpPr>
          <a:xfrm>
            <a:off x="6832169" y="125003"/>
            <a:ext cx="2168798" cy="216879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5927"/>
            </a:solidFill>
          </p:spPr>
        </p:sp>
        <p:sp>
          <p:nvSpPr>
            <p:cNvPr id="16" name="TextBox 16"/>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pic>
        <p:nvPicPr>
          <p:cNvPr id="24" name="Image 23">
            <a:extLst>
              <a:ext uri="{FF2B5EF4-FFF2-40B4-BE49-F238E27FC236}">
                <a16:creationId xmlns:a16="http://schemas.microsoft.com/office/drawing/2014/main" id="{32D6CDE2-80F5-4F0E-98DA-4EE7BA7C9F2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08545" y="-36786"/>
            <a:ext cx="2461290" cy="2492375"/>
          </a:xfrm>
          <a:prstGeom prst="rect">
            <a:avLst/>
          </a:prstGeom>
        </p:spPr>
      </p:pic>
      <p:pic>
        <p:nvPicPr>
          <p:cNvPr id="25" name="Image 24">
            <a:extLst>
              <a:ext uri="{FF2B5EF4-FFF2-40B4-BE49-F238E27FC236}">
                <a16:creationId xmlns:a16="http://schemas.microsoft.com/office/drawing/2014/main" id="{1E404CA3-A49C-45DD-ADB8-6CDA79E310D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45930" y="629383"/>
            <a:ext cx="672608" cy="446498"/>
          </a:xfrm>
          <a:prstGeom prst="rect">
            <a:avLst/>
          </a:prstGeom>
        </p:spPr>
      </p:pic>
      <p:sp>
        <p:nvSpPr>
          <p:cNvPr id="27" name="Freeform 16">
            <a:extLst>
              <a:ext uri="{FF2B5EF4-FFF2-40B4-BE49-F238E27FC236}">
                <a16:creationId xmlns:a16="http://schemas.microsoft.com/office/drawing/2014/main" id="{39EB8390-BBD6-47CC-B633-79617F6FFF96}"/>
              </a:ext>
            </a:extLst>
          </p:cNvPr>
          <p:cNvSpPr/>
          <p:nvPr/>
        </p:nvSpPr>
        <p:spPr>
          <a:xfrm>
            <a:off x="6215062" y="2355827"/>
            <a:ext cx="2872878" cy="1644862"/>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Vientiane</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7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 </a:t>
            </a:r>
            <a:r>
              <a:rPr lang="fr-FR" sz="1500" dirty="0">
                <a:solidFill>
                  <a:srgbClr val="3F1C20"/>
                </a:solidFill>
                <a:latin typeface="Barlow" panose="00000500000000000000" pitchFamily="2" charset="0"/>
              </a:rPr>
              <a:t>Lao</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kip. 1€ =  18 000 LAK</a:t>
            </a:r>
          </a:p>
          <a:p>
            <a:r>
              <a:rPr lang="fr-FR" sz="1500" b="1" dirty="0">
                <a:solidFill>
                  <a:srgbClr val="3F1C20"/>
                </a:solidFill>
                <a:latin typeface="Barlow" panose="00000500000000000000" pitchFamily="2" charset="0"/>
              </a:rPr>
              <a:t>Religion : </a:t>
            </a:r>
            <a:r>
              <a:rPr lang="fr-FR" sz="1500" dirty="0">
                <a:solidFill>
                  <a:srgbClr val="3F1C20"/>
                </a:solidFill>
                <a:latin typeface="Barlow" panose="00000500000000000000" pitchFamily="2" charset="0"/>
              </a:rPr>
              <a:t>96% bouddhistes</a:t>
            </a:r>
          </a:p>
          <a:p>
            <a:r>
              <a:rPr lang="fr-FR" sz="1688" dirty="0">
                <a:solidFill>
                  <a:srgbClr val="3F1C20"/>
                </a:solidFill>
                <a:latin typeface="Barlow" panose="00000500000000000000" pitchFamily="2" charset="0"/>
              </a:rPr>
              <a:t>  </a:t>
            </a:r>
          </a:p>
        </p:txBody>
      </p:sp>
      <p:pic>
        <p:nvPicPr>
          <p:cNvPr id="29" name="Image 28">
            <a:extLst>
              <a:ext uri="{FF2B5EF4-FFF2-40B4-BE49-F238E27FC236}">
                <a16:creationId xmlns:a16="http://schemas.microsoft.com/office/drawing/2014/main" id="{357381E6-B6BB-4A3D-B013-E3E3FAAB224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88212" y="304620"/>
            <a:ext cx="2171723" cy="2230391"/>
          </a:xfrm>
          <a:prstGeom prst="ellipse">
            <a:avLst/>
          </a:prstGeom>
        </p:spPr>
      </p:pic>
      <p:pic>
        <p:nvPicPr>
          <p:cNvPr id="31" name="Image 30">
            <a:extLst>
              <a:ext uri="{FF2B5EF4-FFF2-40B4-BE49-F238E27FC236}">
                <a16:creationId xmlns:a16="http://schemas.microsoft.com/office/drawing/2014/main" id="{F285E4D2-0D9C-4384-A9DE-74C795B0DF8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1708" y="4466816"/>
            <a:ext cx="3322208" cy="2274504"/>
          </a:xfrm>
          <a:prstGeom prst="rect">
            <a:avLst/>
          </a:prstGeom>
        </p:spPr>
      </p:pic>
      <p:sp>
        <p:nvSpPr>
          <p:cNvPr id="18" name="Freeform 18"/>
          <p:cNvSpPr/>
          <p:nvPr/>
        </p:nvSpPr>
        <p:spPr>
          <a:xfrm>
            <a:off x="2186382" y="2821039"/>
            <a:ext cx="3322208" cy="2167958"/>
          </a:xfrm>
          <a:custGeom>
            <a:avLst/>
            <a:gdLst/>
            <a:ahLst/>
            <a:cxnLst/>
            <a:rect l="l" t="t" r="r" b="b"/>
            <a:pathLst>
              <a:path w="1112528" h="1263908">
                <a:moveTo>
                  <a:pt x="0" y="0"/>
                </a:moveTo>
                <a:lnTo>
                  <a:pt x="1112528" y="0"/>
                </a:lnTo>
                <a:lnTo>
                  <a:pt x="1112528" y="1263908"/>
                </a:lnTo>
                <a:lnTo>
                  <a:pt x="0" y="1263908"/>
                </a:lnTo>
                <a:close/>
              </a:path>
            </a:pathLst>
          </a:custGeom>
          <a:solidFill>
            <a:srgbClr val="025927"/>
          </a:solidFill>
        </p:spPr>
        <p:txBody>
          <a:bodyPr/>
          <a:lstStyle/>
          <a:p>
            <a:pPr algn="ctr"/>
            <a:r>
              <a:rPr lang="fr-FR" sz="1688" b="1" dirty="0">
                <a:solidFill>
                  <a:schemeClr val="bg1"/>
                </a:solidFill>
                <a:latin typeface="Barlow" panose="00000500000000000000" pitchFamily="2" charset="0"/>
              </a:rPr>
              <a:t>Pourquoi l’école est-elle inaccessible pour ces enfants ?</a:t>
            </a:r>
          </a:p>
          <a:p>
            <a:pPr algn="ctr"/>
            <a:endParaRPr lang="fr-FR" sz="1688" b="1" dirty="0">
              <a:solidFill>
                <a:schemeClr val="bg1"/>
              </a:solidFill>
              <a:latin typeface="Barlow" panose="00000500000000000000" pitchFamily="2" charset="0"/>
            </a:endParaRPr>
          </a:p>
          <a:p>
            <a:pPr marL="267891" indent="-267891">
              <a:buFont typeface="Arial" panose="020B0604020202020204" pitchFamily="34" charset="0"/>
              <a:buChar char="•"/>
            </a:pPr>
            <a:r>
              <a:rPr lang="fr-FR" sz="1688" dirty="0">
                <a:solidFill>
                  <a:schemeClr val="bg1"/>
                </a:solidFill>
                <a:latin typeface="Barlow" panose="00000500000000000000" pitchFamily="2" charset="0"/>
              </a:rPr>
              <a:t>Isolement – Rejet – Pauvreté</a:t>
            </a:r>
          </a:p>
          <a:p>
            <a:pPr marL="267891" indent="-267891">
              <a:buFont typeface="Arial" panose="020B0604020202020204" pitchFamily="34" charset="0"/>
              <a:buChar char="•"/>
            </a:pPr>
            <a:r>
              <a:rPr lang="fr-FR" sz="1688" dirty="0">
                <a:solidFill>
                  <a:schemeClr val="bg1"/>
                </a:solidFill>
                <a:latin typeface="Barlow" panose="00000500000000000000" pitchFamily="2" charset="0"/>
              </a:rPr>
              <a:t>Croyance Religieuse - Karma</a:t>
            </a:r>
          </a:p>
          <a:p>
            <a:pPr marL="267891" indent="-267891">
              <a:buFont typeface="Arial" panose="020B0604020202020204" pitchFamily="34" charset="0"/>
              <a:buChar char="•"/>
            </a:pPr>
            <a:r>
              <a:rPr lang="fr-FR" sz="1688" dirty="0">
                <a:solidFill>
                  <a:schemeClr val="bg1"/>
                </a:solidFill>
                <a:latin typeface="Barlow" panose="00000500000000000000" pitchFamily="2" charset="0"/>
              </a:rPr>
              <a:t>Manque de structures adaptées et de moyens médicaux</a:t>
            </a:r>
            <a:endParaRPr lang="fr-FR" sz="1688" dirty="0"/>
          </a:p>
        </p:txBody>
      </p:sp>
      <p:grpSp>
        <p:nvGrpSpPr>
          <p:cNvPr id="2" name="Group 2"/>
          <p:cNvGrpSpPr/>
          <p:nvPr/>
        </p:nvGrpSpPr>
        <p:grpSpPr>
          <a:xfrm>
            <a:off x="2696969" y="163580"/>
            <a:ext cx="6184004" cy="2016983"/>
            <a:chOff x="1296817" y="-29597"/>
            <a:chExt cx="8795027" cy="3045696"/>
          </a:xfrm>
        </p:grpSpPr>
        <p:sp>
          <p:nvSpPr>
            <p:cNvPr id="3" name="TextBox 3"/>
            <p:cNvSpPr txBox="1"/>
            <p:nvPr/>
          </p:nvSpPr>
          <p:spPr>
            <a:xfrm>
              <a:off x="1529636" y="1255812"/>
              <a:ext cx="5696351" cy="1160326"/>
            </a:xfrm>
            <a:prstGeom prst="rect">
              <a:avLst/>
            </a:prstGeom>
          </p:spPr>
          <p:txBody>
            <a:bodyPr wrap="square" lIns="0" tIns="0" rIns="0" bIns="0" rtlCol="0" anchor="t">
              <a:spAutoFit/>
            </a:bodyPr>
            <a:lstStyle/>
            <a:p>
              <a:pPr algn="ctr">
                <a:lnSpc>
                  <a:spcPts val="6261"/>
                </a:lnSpc>
              </a:pPr>
              <a:r>
                <a:rPr lang="en-US" sz="4800" b="1" spc="301" dirty="0">
                  <a:solidFill>
                    <a:srgbClr val="FFFFFF"/>
                  </a:solidFill>
                  <a:latin typeface="League Spartan Bold"/>
                </a:rPr>
                <a:t>PHOUT</a:t>
              </a:r>
            </a:p>
          </p:txBody>
        </p:sp>
        <p:sp>
          <p:nvSpPr>
            <p:cNvPr id="4" name="TextBox 4"/>
            <p:cNvSpPr txBox="1"/>
            <p:nvPr/>
          </p:nvSpPr>
          <p:spPr>
            <a:xfrm>
              <a:off x="1296817" y="-29597"/>
              <a:ext cx="5566579" cy="949157"/>
            </a:xfrm>
            <a:prstGeom prst="rect">
              <a:avLst/>
            </a:prstGeom>
          </p:spPr>
          <p:txBody>
            <a:bodyPr wrap="square" lIns="0" tIns="0" rIns="0" bIns="0" rtlCol="0" anchor="t">
              <a:spAutoFit/>
            </a:bodyPr>
            <a:lstStyle/>
            <a:p>
              <a:pPr algn="ctr">
                <a:lnSpc>
                  <a:spcPts val="5057"/>
                </a:lnSpc>
              </a:pPr>
              <a:r>
                <a:rPr lang="en-US" sz="4078" b="1" spc="203" dirty="0">
                  <a:solidFill>
                    <a:srgbClr val="EF6230"/>
                  </a:solidFill>
                  <a:latin typeface="Yellowtail"/>
                </a:rPr>
                <a:t>Handicap</a:t>
              </a:r>
            </a:p>
          </p:txBody>
        </p:sp>
        <p:sp>
          <p:nvSpPr>
            <p:cNvPr id="5" name="TextBox 5"/>
            <p:cNvSpPr txBox="1"/>
            <p:nvPr/>
          </p:nvSpPr>
          <p:spPr>
            <a:xfrm>
              <a:off x="7348644" y="2671698"/>
              <a:ext cx="2743200" cy="344401"/>
            </a:xfrm>
            <a:prstGeom prst="rect">
              <a:avLst/>
            </a:prstGeom>
          </p:spPr>
          <p:txBody>
            <a:bodyPr wrap="square" lIns="0" tIns="0" rIns="0" bIns="0" rtlCol="0" anchor="t">
              <a:spAutoFit/>
            </a:bodyPr>
            <a:lstStyle/>
            <a:p>
              <a:pPr algn="ctr">
                <a:lnSpc>
                  <a:spcPts val="1926"/>
                </a:lnSpc>
              </a:pPr>
              <a:r>
                <a:rPr lang="en-US" sz="1553" spc="217" dirty="0">
                  <a:solidFill>
                    <a:srgbClr val="EF6230"/>
                  </a:solidFill>
                  <a:latin typeface="Lato Heavy"/>
                </a:rPr>
                <a:t>LAOS</a:t>
              </a:r>
            </a:p>
          </p:txBody>
        </p:sp>
      </p:grpSp>
      <p:sp>
        <p:nvSpPr>
          <p:cNvPr id="30" name="Freeform 18">
            <a:extLst>
              <a:ext uri="{FF2B5EF4-FFF2-40B4-BE49-F238E27FC236}">
                <a16:creationId xmlns:a16="http://schemas.microsoft.com/office/drawing/2014/main" id="{E0211C37-86F8-481C-89FA-4A4E484DD645}"/>
              </a:ext>
            </a:extLst>
          </p:cNvPr>
          <p:cNvSpPr/>
          <p:nvPr/>
        </p:nvSpPr>
        <p:spPr>
          <a:xfrm>
            <a:off x="4714875" y="4413917"/>
            <a:ext cx="3944651" cy="2444083"/>
          </a:xfrm>
          <a:custGeom>
            <a:avLst/>
            <a:gdLst/>
            <a:ahLst/>
            <a:cxnLst/>
            <a:rect l="l" t="t" r="r" b="b"/>
            <a:pathLst>
              <a:path w="1112528" h="1263908">
                <a:moveTo>
                  <a:pt x="0" y="0"/>
                </a:moveTo>
                <a:lnTo>
                  <a:pt x="1112528" y="0"/>
                </a:lnTo>
                <a:lnTo>
                  <a:pt x="1112528" y="1263908"/>
                </a:lnTo>
                <a:lnTo>
                  <a:pt x="0" y="1263908"/>
                </a:lnTo>
                <a:close/>
              </a:path>
            </a:pathLst>
          </a:custGeom>
          <a:solidFill>
            <a:srgbClr val="025927"/>
          </a:solidFill>
        </p:spPr>
        <p:txBody>
          <a:bodyPr/>
          <a:lstStyle/>
          <a:p>
            <a:r>
              <a:rPr lang="fr-FR" sz="1500" dirty="0">
                <a:solidFill>
                  <a:schemeClr val="bg1"/>
                </a:solidFill>
                <a:latin typeface="Barlow" panose="00000500000000000000" pitchFamily="2" charset="0"/>
              </a:rPr>
              <a:t>     Quand un enfant naît sourd dans une famille laotienne pauvre, il est souvent caché, isolé ou on l’envoie travailler dans les champs. </a:t>
            </a:r>
          </a:p>
          <a:p>
            <a:r>
              <a:rPr lang="fr-FR" sz="1500" dirty="0">
                <a:solidFill>
                  <a:schemeClr val="bg1"/>
                </a:solidFill>
                <a:latin typeface="Barlow" panose="00000500000000000000" pitchFamily="2" charset="0"/>
              </a:rPr>
              <a:t>      À </a:t>
            </a:r>
            <a:r>
              <a:rPr lang="fr-FR" sz="1500" i="1" dirty="0" err="1">
                <a:solidFill>
                  <a:schemeClr val="bg1"/>
                </a:solidFill>
                <a:latin typeface="Barlow" panose="00000500000000000000" pitchFamily="2" charset="0"/>
              </a:rPr>
              <a:t>Luang</a:t>
            </a:r>
            <a:r>
              <a:rPr lang="fr-FR" sz="1500" i="1" dirty="0">
                <a:solidFill>
                  <a:schemeClr val="bg1"/>
                </a:solidFill>
                <a:latin typeface="Barlow" panose="00000500000000000000" pitchFamily="2" charset="0"/>
              </a:rPr>
              <a:t> </a:t>
            </a:r>
            <a:r>
              <a:rPr lang="fr-FR" sz="1500" i="1" dirty="0" err="1">
                <a:solidFill>
                  <a:schemeClr val="bg1"/>
                </a:solidFill>
                <a:latin typeface="Barlow" panose="00000500000000000000" pitchFamily="2" charset="0"/>
              </a:rPr>
              <a:t>Prabang</a:t>
            </a:r>
            <a:r>
              <a:rPr lang="fr-FR" sz="1500" i="1" dirty="0">
                <a:solidFill>
                  <a:schemeClr val="bg1"/>
                </a:solidFill>
                <a:latin typeface="Barlow" panose="00000500000000000000" pitchFamily="2" charset="0"/>
              </a:rPr>
              <a:t> </a:t>
            </a:r>
            <a:r>
              <a:rPr lang="fr-FR" sz="1500" dirty="0">
                <a:solidFill>
                  <a:schemeClr val="bg1"/>
                </a:solidFill>
                <a:latin typeface="Barlow" panose="00000500000000000000" pitchFamily="2" charset="0"/>
              </a:rPr>
              <a:t>au Laos, les Sœurs de la Charité ont créé une école pour les sourds-muets. Depuis plus de 10 ans, des enfants y apprennent la langue des signes, s’y font des amis et y découvrent un métier. Ils construisent leur avenir. </a:t>
            </a:r>
          </a:p>
          <a:p>
            <a:endParaRPr lang="fr-FR" sz="1688"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B931"/>
        </a:solidFill>
        <a:effectLst/>
      </p:bgPr>
    </p:bg>
    <p:spTree>
      <p:nvGrpSpPr>
        <p:cNvPr id="1" name=""/>
        <p:cNvGrpSpPr/>
        <p:nvPr/>
      </p:nvGrpSpPr>
      <p:grpSpPr>
        <a:xfrm>
          <a:off x="0" y="0"/>
          <a:ext cx="0" cy="0"/>
          <a:chOff x="0" y="0"/>
          <a:chExt cx="0" cy="0"/>
        </a:xfrm>
      </p:grpSpPr>
      <p:pic>
        <p:nvPicPr>
          <p:cNvPr id="32" name="Picture 10">
            <a:extLst>
              <a:ext uri="{FF2B5EF4-FFF2-40B4-BE49-F238E27FC236}">
                <a16:creationId xmlns:a16="http://schemas.microsoft.com/office/drawing/2014/main" id="{B47E6D45-2D9A-4F73-A94A-1E2C65979CE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6610784">
            <a:off x="4122770" y="5554082"/>
            <a:ext cx="1172633" cy="128759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3843252">
            <a:off x="-728114" y="-131859"/>
            <a:ext cx="2713537" cy="1818069"/>
          </a:xfrm>
          <a:prstGeom prst="rect">
            <a:avLst/>
          </a:prstGeom>
        </p:spPr>
      </p:pic>
      <p:pic>
        <p:nvPicPr>
          <p:cNvPr id="7" name="Picture 7"/>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8408597">
            <a:off x="-645801" y="1117057"/>
            <a:ext cx="2268010" cy="5091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5400000">
            <a:off x="1670020" y="72919"/>
            <a:ext cx="1062511" cy="1166678"/>
          </a:xfrm>
          <a:prstGeom prst="rect">
            <a:avLst/>
          </a:prstGeom>
        </p:spPr>
      </p:pic>
      <p:pic>
        <p:nvPicPr>
          <p:cNvPr id="9" name="Picture 9"/>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3389321">
            <a:off x="7523642" y="3583346"/>
            <a:ext cx="2263671" cy="508171"/>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3517520" y="2011401"/>
            <a:ext cx="1060478" cy="1164446"/>
          </a:xfrm>
          <a:prstGeom prst="rect">
            <a:avLst/>
          </a:prstGeom>
        </p:spPr>
      </p:pic>
      <p:sp>
        <p:nvSpPr>
          <p:cNvPr id="30" name="Freeform 18">
            <a:extLst>
              <a:ext uri="{FF2B5EF4-FFF2-40B4-BE49-F238E27FC236}">
                <a16:creationId xmlns:a16="http://schemas.microsoft.com/office/drawing/2014/main" id="{E0211C37-86F8-481C-89FA-4A4E484DD645}"/>
              </a:ext>
            </a:extLst>
          </p:cNvPr>
          <p:cNvSpPr/>
          <p:nvPr/>
        </p:nvSpPr>
        <p:spPr>
          <a:xfrm>
            <a:off x="373447" y="3205042"/>
            <a:ext cx="3944651" cy="2911659"/>
          </a:xfrm>
          <a:custGeom>
            <a:avLst/>
            <a:gdLst/>
            <a:ahLst/>
            <a:cxnLst/>
            <a:rect l="l" t="t" r="r" b="b"/>
            <a:pathLst>
              <a:path w="1112528" h="1263908">
                <a:moveTo>
                  <a:pt x="0" y="0"/>
                </a:moveTo>
                <a:lnTo>
                  <a:pt x="1112528" y="0"/>
                </a:lnTo>
                <a:lnTo>
                  <a:pt x="1112528" y="1263908"/>
                </a:lnTo>
                <a:lnTo>
                  <a:pt x="0" y="1263908"/>
                </a:lnTo>
                <a:close/>
              </a:path>
            </a:pathLst>
          </a:custGeom>
          <a:noFill/>
        </p:spPr>
        <p:txBody>
          <a:bodyPr/>
          <a:lstStyle/>
          <a:p>
            <a:r>
              <a:rPr lang="fr-FR" sz="1500" b="1" dirty="0">
                <a:solidFill>
                  <a:srgbClr val="025927"/>
                </a:solidFill>
                <a:latin typeface="Barlow" panose="00000500000000000000" pitchFamily="2" charset="0"/>
              </a:rPr>
              <a:t>  Quand j’étais petite, je travaillais à la rizière avec mon frère Kalong qui est également sourd</a:t>
            </a:r>
            <a:r>
              <a:rPr lang="fr-FR" sz="1500" dirty="0">
                <a:solidFill>
                  <a:srgbClr val="025927"/>
                </a:solidFill>
                <a:latin typeface="Barlow" panose="00000500000000000000" pitchFamily="2" charset="0"/>
              </a:rPr>
              <a:t>, explique </a:t>
            </a:r>
            <a:r>
              <a:rPr lang="fr-FR" sz="1500" dirty="0" err="1">
                <a:solidFill>
                  <a:srgbClr val="025927"/>
                </a:solidFill>
                <a:latin typeface="Barlow" panose="00000500000000000000" pitchFamily="2" charset="0"/>
              </a:rPr>
              <a:t>Noy</a:t>
            </a:r>
            <a:r>
              <a:rPr lang="fr-FR" sz="1500" dirty="0">
                <a:solidFill>
                  <a:srgbClr val="025927"/>
                </a:solidFill>
                <a:latin typeface="Barlow" panose="00000500000000000000" pitchFamily="2" charset="0"/>
              </a:rPr>
              <a:t>, une jeune fille de 17 ans au sourire doux, née dans un village animiste de l’extrême nord du pays. </a:t>
            </a:r>
            <a:r>
              <a:rPr lang="fr-FR" sz="1500" b="1" dirty="0">
                <a:solidFill>
                  <a:srgbClr val="025927"/>
                </a:solidFill>
                <a:latin typeface="Barlow" panose="00000500000000000000" pitchFamily="2" charset="0"/>
              </a:rPr>
              <a:t>Les conditions de travail étaient difficiles pour des enfants</a:t>
            </a:r>
            <a:r>
              <a:rPr lang="fr-FR" sz="1500" dirty="0">
                <a:solidFill>
                  <a:srgbClr val="025927"/>
                </a:solidFill>
                <a:latin typeface="Barlow" panose="00000500000000000000" pitchFamily="2" charset="0"/>
              </a:rPr>
              <a:t>, poursuit-elle. </a:t>
            </a:r>
            <a:r>
              <a:rPr lang="fr-FR" sz="1500" b="1" dirty="0">
                <a:solidFill>
                  <a:srgbClr val="025927"/>
                </a:solidFill>
                <a:latin typeface="Barlow" panose="00000500000000000000" pitchFamily="2" charset="0"/>
              </a:rPr>
              <a:t>Nous étions isolés à cause de notre handicap, d’autant plus que les écoles ne pouvaient pas nous accueillir. Heureusement, avec mon frère, nous nous soutenions et communiquions en gribouillant sur des papiers</a:t>
            </a:r>
            <a:r>
              <a:rPr lang="fr-FR" sz="1500" dirty="0">
                <a:solidFill>
                  <a:srgbClr val="025927"/>
                </a:solidFill>
                <a:latin typeface="Barlow" panose="00000500000000000000" pitchFamily="2" charset="0"/>
              </a:rPr>
              <a:t>.</a:t>
            </a:r>
            <a:endParaRPr lang="fr-FR" sz="1688" dirty="0">
              <a:solidFill>
                <a:srgbClr val="025927"/>
              </a:solidFill>
            </a:endParaRPr>
          </a:p>
        </p:txBody>
      </p:sp>
      <p:sp>
        <p:nvSpPr>
          <p:cNvPr id="5" name="TextBox 5"/>
          <p:cNvSpPr txBox="1"/>
          <p:nvPr/>
        </p:nvSpPr>
        <p:spPr>
          <a:xfrm>
            <a:off x="1381366" y="2883102"/>
            <a:ext cx="1928813" cy="243656"/>
          </a:xfrm>
          <a:prstGeom prst="rect">
            <a:avLst/>
          </a:prstGeom>
        </p:spPr>
        <p:txBody>
          <a:bodyPr wrap="square" lIns="0" tIns="0" rIns="0" bIns="0" rtlCol="0" anchor="t">
            <a:spAutoFit/>
          </a:bodyPr>
          <a:lstStyle/>
          <a:p>
            <a:pPr algn="ctr">
              <a:lnSpc>
                <a:spcPts val="1926"/>
              </a:lnSpc>
            </a:pPr>
            <a:r>
              <a:rPr lang="en-US" sz="1875" spc="217" dirty="0">
                <a:solidFill>
                  <a:srgbClr val="EF6230"/>
                </a:solidFill>
                <a:latin typeface="Lato Heavy"/>
              </a:rPr>
              <a:t>NOY</a:t>
            </a:r>
          </a:p>
        </p:txBody>
      </p:sp>
      <p:pic>
        <p:nvPicPr>
          <p:cNvPr id="12" name="Image 11">
            <a:extLst>
              <a:ext uri="{FF2B5EF4-FFF2-40B4-BE49-F238E27FC236}">
                <a16:creationId xmlns:a16="http://schemas.microsoft.com/office/drawing/2014/main" id="{8FCB2B43-13AB-4286-A39A-707E10F2384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1630" y="368153"/>
            <a:ext cx="3279288" cy="2442907"/>
          </a:xfrm>
          <a:prstGeom prst="roundRect">
            <a:avLst/>
          </a:prstGeom>
        </p:spPr>
      </p:pic>
      <p:pic>
        <p:nvPicPr>
          <p:cNvPr id="17" name="Image 16">
            <a:extLst>
              <a:ext uri="{FF2B5EF4-FFF2-40B4-BE49-F238E27FC236}">
                <a16:creationId xmlns:a16="http://schemas.microsoft.com/office/drawing/2014/main" id="{D9036C43-BE67-4B92-85B8-E7AE2E3C502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14937" y="4143304"/>
            <a:ext cx="3803732" cy="2537089"/>
          </a:xfrm>
          <a:prstGeom prst="rect">
            <a:avLst/>
          </a:prstGeom>
        </p:spPr>
      </p:pic>
      <p:sp>
        <p:nvSpPr>
          <p:cNvPr id="28" name="Freeform 16">
            <a:extLst>
              <a:ext uri="{FF2B5EF4-FFF2-40B4-BE49-F238E27FC236}">
                <a16:creationId xmlns:a16="http://schemas.microsoft.com/office/drawing/2014/main" id="{7491EF49-8F34-4B20-89D1-695422407342}"/>
              </a:ext>
            </a:extLst>
          </p:cNvPr>
          <p:cNvSpPr/>
          <p:nvPr/>
        </p:nvSpPr>
        <p:spPr>
          <a:xfrm>
            <a:off x="5680364" y="280034"/>
            <a:ext cx="2872878" cy="907479"/>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a:ln>
            <a:noFill/>
          </a:ln>
          <a:effectLst>
            <a:softEdge rad="63500"/>
          </a:effectLst>
        </p:spPr>
        <p:txBody>
          <a:bodyPr/>
          <a:lstStyle/>
          <a:p>
            <a:pPr algn="ctr"/>
            <a:endParaRPr lang="fr-FR" sz="1688" b="1" dirty="0">
              <a:solidFill>
                <a:srgbClr val="3F1C20"/>
              </a:solidFill>
              <a:latin typeface="Barlow" panose="00000500000000000000" pitchFamily="2" charset="0"/>
            </a:endParaRPr>
          </a:p>
          <a:p>
            <a:pPr algn="ctr"/>
            <a:r>
              <a:rPr lang="fr-FR" sz="1688" b="1" dirty="0">
                <a:solidFill>
                  <a:srgbClr val="3F1C20"/>
                </a:solidFill>
                <a:latin typeface="Barlow" panose="00000500000000000000" pitchFamily="2" charset="0"/>
              </a:rPr>
              <a:t>Le rêve de </a:t>
            </a:r>
            <a:r>
              <a:rPr lang="fr-FR" sz="1688" b="1" dirty="0" err="1">
                <a:solidFill>
                  <a:srgbClr val="3F1C20"/>
                </a:solidFill>
                <a:latin typeface="Barlow" panose="00000500000000000000" pitchFamily="2" charset="0"/>
              </a:rPr>
              <a:t>Phout</a:t>
            </a:r>
            <a:endParaRPr lang="fr-FR" sz="1688" b="1" dirty="0">
              <a:solidFill>
                <a:srgbClr val="3F1C20"/>
              </a:solidFill>
              <a:latin typeface="Barlow" panose="00000500000000000000" pitchFamily="2" charset="0"/>
            </a:endParaRPr>
          </a:p>
          <a:p>
            <a:r>
              <a:rPr lang="fr-FR" sz="1688" b="1" dirty="0">
                <a:solidFill>
                  <a:srgbClr val="3F1C20"/>
                </a:solidFill>
                <a:latin typeface="Barlow" panose="00000500000000000000" pitchFamily="2" charset="0"/>
              </a:rPr>
              <a:t>  </a:t>
            </a:r>
          </a:p>
        </p:txBody>
      </p:sp>
      <p:pic>
        <p:nvPicPr>
          <p:cNvPr id="20" name="Image 19">
            <a:extLst>
              <a:ext uri="{FF2B5EF4-FFF2-40B4-BE49-F238E27FC236}">
                <a16:creationId xmlns:a16="http://schemas.microsoft.com/office/drawing/2014/main" id="{0972B1D6-1FE0-4415-A497-D2790AD3AC7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19904" y="958362"/>
            <a:ext cx="3803731" cy="2537088"/>
          </a:xfrm>
          <a:prstGeom prst="rect">
            <a:avLst/>
          </a:prstGeom>
        </p:spPr>
      </p:pic>
    </p:spTree>
    <p:extLst>
      <p:ext uri="{BB962C8B-B14F-4D97-AF65-F5344CB8AC3E}">
        <p14:creationId xmlns:p14="http://schemas.microsoft.com/office/powerpoint/2010/main" val="98802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7" y="724695"/>
            <a:ext cx="7748340" cy="2283200"/>
          </a:xfrm>
        </p:spPr>
        <p:txBody>
          <a:bodyPr>
            <a:noAutofit/>
          </a:bodyPr>
          <a:lstStyle/>
          <a:p>
            <a:pPr algn="ctr"/>
            <a:r>
              <a:rPr lang="fr-FR" sz="4800" b="1" dirty="0"/>
              <a:t>L’engagement </a:t>
            </a:r>
            <a:br>
              <a:rPr lang="fr-FR" sz="4800" dirty="0"/>
            </a:br>
            <a:r>
              <a:rPr lang="fr-FR" dirty="0"/>
              <a:t>pour aller plus loin avec vous </a:t>
            </a:r>
            <a:br>
              <a:rPr lang="fr-FR" sz="4800" dirty="0"/>
            </a:br>
            <a:endParaRPr lang="fr-FR" sz="4800" dirty="0"/>
          </a:p>
        </p:txBody>
      </p:sp>
      <p:pic>
        <p:nvPicPr>
          <p:cNvPr id="2052" name="Picture 4" descr="https://t3.ftcdn.net/jpg/01/19/32/54/240_F_119325454_UhRx2h8WVEM0lkmfNjQnLEqSjfq6NCxh.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198" y="3007894"/>
            <a:ext cx="6134101" cy="385010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A45418CB-A3B7-4BF6-82BA-783036B86694}"/>
              </a:ext>
            </a:extLst>
          </p:cNvPr>
          <p:cNvSpPr txBox="1"/>
          <p:nvPr/>
        </p:nvSpPr>
        <p:spPr>
          <a:xfrm rot="10800000" flipV="1">
            <a:off x="7236295" y="5958572"/>
            <a:ext cx="169247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white"/>
                </a:solidFill>
                <a:effectLst/>
                <a:uLnTx/>
                <a:uFillTx/>
                <a:latin typeface="Trebuchet MS" panose="020B0603020202020204"/>
                <a:ea typeface="+mn-ea"/>
                <a:cs typeface="+mn-cs"/>
              </a:rPr>
              <a:t>#ENGAGER</a:t>
            </a:r>
          </a:p>
        </p:txBody>
      </p:sp>
      <p:pic>
        <p:nvPicPr>
          <p:cNvPr id="5" name="Image 4">
            <a:extLst>
              <a:ext uri="{FF2B5EF4-FFF2-40B4-BE49-F238E27FC236}">
                <a16:creationId xmlns:a16="http://schemas.microsoft.com/office/drawing/2014/main" id="{5AFA8797-4CD8-4ED4-BA76-F4869516B0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3755" y="25598"/>
            <a:ext cx="1886795" cy="667478"/>
          </a:xfrm>
          <a:prstGeom prst="rect">
            <a:avLst/>
          </a:prstGeom>
        </p:spPr>
      </p:pic>
    </p:spTree>
    <p:extLst>
      <p:ext uri="{BB962C8B-B14F-4D97-AF65-F5344CB8AC3E}">
        <p14:creationId xmlns:p14="http://schemas.microsoft.com/office/powerpoint/2010/main" val="38826241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D516F-2445-4890-997B-27279A06F4C6}"/>
              </a:ext>
            </a:extLst>
          </p:cNvPr>
          <p:cNvSpPr>
            <a:spLocks noGrp="1"/>
          </p:cNvSpPr>
          <p:nvPr>
            <p:ph type="ctrTitle"/>
          </p:nvPr>
        </p:nvSpPr>
        <p:spPr>
          <a:xfrm>
            <a:off x="755576" y="-55292"/>
            <a:ext cx="7344816" cy="1646302"/>
          </a:xfrm>
        </p:spPr>
        <p:txBody>
          <a:bodyPr/>
          <a:lstStyle/>
          <a:p>
            <a:pPr algn="ctr"/>
            <a:r>
              <a:rPr lang="fr-FR" sz="3600" b="1" dirty="0"/>
              <a:t>Comment aider ceux qui n’ont pas la chance d’aller à l’école?</a:t>
            </a:r>
          </a:p>
        </p:txBody>
      </p:sp>
      <p:pic>
        <p:nvPicPr>
          <p:cNvPr id="1026" name="Picture 2">
            <a:extLst>
              <a:ext uri="{FF2B5EF4-FFF2-40B4-BE49-F238E27FC236}">
                <a16:creationId xmlns:a16="http://schemas.microsoft.com/office/drawing/2014/main" id="{BDAAE3F0-0C9C-4BCC-A284-3F25A059EE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9887" y="3544802"/>
            <a:ext cx="3969748" cy="29835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9873C99-035E-4DB3-B684-C70F10361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040" y="4108514"/>
            <a:ext cx="3549832" cy="1739989"/>
          </a:xfrm>
          <a:prstGeom prst="rect">
            <a:avLst/>
          </a:prstGeom>
        </p:spPr>
      </p:pic>
      <p:pic>
        <p:nvPicPr>
          <p:cNvPr id="5" name="Picture 2" descr="RÃ©sultat de recherche d'images pour &quot;dessin bol de riz&quot;">
            <a:extLst>
              <a:ext uri="{FF2B5EF4-FFF2-40B4-BE49-F238E27FC236}">
                <a16:creationId xmlns:a16="http://schemas.microsoft.com/office/drawing/2014/main" id="{0F85E3CB-68B8-4427-A16B-B7647BB9EE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832" y="2430178"/>
            <a:ext cx="2559606" cy="222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9D8AB-EDA8-4C75-93A1-FE0803434F43}"/>
              </a:ext>
            </a:extLst>
          </p:cNvPr>
          <p:cNvSpPr>
            <a:spLocks noGrp="1"/>
          </p:cNvSpPr>
          <p:nvPr>
            <p:ph type="title"/>
          </p:nvPr>
        </p:nvSpPr>
        <p:spPr>
          <a:xfrm>
            <a:off x="455539" y="337619"/>
            <a:ext cx="8232921" cy="936104"/>
          </a:xfrm>
        </p:spPr>
        <p:txBody>
          <a:bodyPr>
            <a:normAutofit/>
          </a:bodyPr>
          <a:lstStyle/>
          <a:p>
            <a:r>
              <a:rPr lang="fr-FR" b="1" dirty="0"/>
              <a:t>Comment va être utilisé cet argent ?</a:t>
            </a:r>
          </a:p>
        </p:txBody>
      </p:sp>
      <p:pic>
        <p:nvPicPr>
          <p:cNvPr id="7" name="Image 6">
            <a:extLst>
              <a:ext uri="{FF2B5EF4-FFF2-40B4-BE49-F238E27FC236}">
                <a16:creationId xmlns:a16="http://schemas.microsoft.com/office/drawing/2014/main" id="{F6163364-8FD1-4E66-9597-390DEFB1F62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11760" y="1707821"/>
            <a:ext cx="4031945" cy="4060846"/>
          </a:xfrm>
          <a:prstGeom prst="ellipse">
            <a:avLst/>
          </a:prstGeom>
        </p:spPr>
      </p:pic>
      <p:pic>
        <p:nvPicPr>
          <p:cNvPr id="8" name="Image 7">
            <a:extLst>
              <a:ext uri="{FF2B5EF4-FFF2-40B4-BE49-F238E27FC236}">
                <a16:creationId xmlns:a16="http://schemas.microsoft.com/office/drawing/2014/main" id="{757132F0-D910-4F1B-9552-EF9C0389A91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302" b="93798" l="9942" r="89474">
                        <a14:foregroundMark x1="43275" y1="58915" x2="43275" y2="58915"/>
                        <a14:foregroundMark x1="46784" y1="93798" x2="46784" y2="93798"/>
                        <a14:foregroundMark x1="27485" y1="21705" x2="27485" y2="21705"/>
                        <a14:foregroundMark x1="36842" y1="20155" x2="36842" y2="20155"/>
                        <a14:foregroundMark x1="39766" y1="20155" x2="39766" y2="20155"/>
                        <a14:foregroundMark x1="49708" y1="16279" x2="49708" y2="16279"/>
                        <a14:foregroundMark x1="60234" y1="16279" x2="60234" y2="16279"/>
                        <a14:foregroundMark x1="63158" y1="17054" x2="63158" y2="17054"/>
                        <a14:foregroundMark x1="71930" y1="17054" x2="71930" y2="17054"/>
                        <a14:foregroundMark x1="76608" y1="18605" x2="76608" y2="18605"/>
                        <a14:foregroundMark x1="77778" y1="16279" x2="77778" y2="16279"/>
                        <a14:foregroundMark x1="84211" y1="18605" x2="84211" y2="18605"/>
                        <a14:foregroundMark x1="88304" y1="20155" x2="88304" y2="20155"/>
                        <a14:foregroundMark x1="68421" y1="14729" x2="68421" y2="14729"/>
                        <a14:foregroundMark x1="78947" y1="22481" x2="78947" y2="22481"/>
                        <a14:foregroundMark x1="59649" y1="18605" x2="59649" y2="18605"/>
                        <a14:foregroundMark x1="43860" y1="13953" x2="43860" y2="13953"/>
                        <a14:foregroundMark x1="33333" y1="15504" x2="33333" y2="15504"/>
                        <a14:foregroundMark x1="21637" y1="10853" x2="21637" y2="10853"/>
                        <a14:foregroundMark x1="19298" y1="20930" x2="19298" y2="20930"/>
                        <a14:foregroundMark x1="21053" y1="21705" x2="21053" y2="21705"/>
                        <a14:foregroundMark x1="24561" y1="10078" x2="24561" y2="10078"/>
                        <a14:foregroundMark x1="54386" y1="21705" x2="54386" y2="21705"/>
                      </a14:backgroundRemoval>
                    </a14:imgEffect>
                  </a14:imgLayer>
                </a14:imgProps>
              </a:ext>
              <a:ext uri="{28A0092B-C50C-407E-A947-70E740481C1C}">
                <a14:useLocalDpi xmlns:a14="http://schemas.microsoft.com/office/drawing/2010/main"/>
              </a:ext>
            </a:extLst>
          </a:blip>
          <a:srcRect/>
          <a:stretch/>
        </p:blipFill>
        <p:spPr>
          <a:xfrm>
            <a:off x="5868144" y="4544844"/>
            <a:ext cx="2622069" cy="1975537"/>
          </a:xfrm>
          <a:prstGeom prst="rect">
            <a:avLst/>
          </a:prstGeom>
        </p:spPr>
      </p:pic>
      <p:pic>
        <p:nvPicPr>
          <p:cNvPr id="9" name="Image 8">
            <a:extLst>
              <a:ext uri="{FF2B5EF4-FFF2-40B4-BE49-F238E27FC236}">
                <a16:creationId xmlns:a16="http://schemas.microsoft.com/office/drawing/2014/main" id="{4FA01C1A-02DB-4994-8BC8-86B5090CFF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810" y="1589831"/>
            <a:ext cx="2345950" cy="1675677"/>
          </a:xfrm>
          <a:prstGeom prst="rect">
            <a:avLst/>
          </a:prstGeom>
        </p:spPr>
      </p:pic>
      <p:pic>
        <p:nvPicPr>
          <p:cNvPr id="10" name="Image 9">
            <a:extLst>
              <a:ext uri="{FF2B5EF4-FFF2-40B4-BE49-F238E27FC236}">
                <a16:creationId xmlns:a16="http://schemas.microsoft.com/office/drawing/2014/main" id="{BB61CE8E-4160-4BBD-867B-9792C3FC1A6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8264" b="88430" l="8203" r="89844">
                        <a14:foregroundMark x1="35156" y1="49587" x2="35156" y2="49587"/>
                        <a14:foregroundMark x1="25781" y1="80165" x2="25781" y2="80165"/>
                        <a14:foregroundMark x1="8203" y1="21488" x2="8203" y2="21488"/>
                        <a14:foregroundMark x1="16797" y1="19008" x2="16797" y2="19008"/>
                        <a14:foregroundMark x1="11719" y1="14050" x2="11719" y2="14050"/>
                        <a14:foregroundMark x1="21484" y1="13223" x2="21484" y2="13223"/>
                        <a14:foregroundMark x1="28125" y1="14050" x2="28125" y2="14050"/>
                        <a14:foregroundMark x1="33984" y1="13223" x2="33984" y2="13223"/>
                        <a14:foregroundMark x1="37109" y1="14876" x2="37109" y2="14876"/>
                        <a14:foregroundMark x1="43359" y1="11570" x2="43359" y2="11570"/>
                        <a14:foregroundMark x1="36328" y1="8264" x2="36328" y2="8264"/>
                        <a14:foregroundMark x1="53125" y1="19008" x2="53125" y2="19008"/>
                        <a14:foregroundMark x1="55859" y1="19008" x2="55859" y2="19008"/>
                        <a14:foregroundMark x1="66797" y1="17355" x2="66797" y2="17355"/>
                        <a14:foregroundMark x1="67969" y1="17355" x2="67969" y2="17355"/>
                        <a14:foregroundMark x1="74219" y1="15702" x2="74219" y2="15702"/>
                        <a14:foregroundMark x1="77344" y1="15702" x2="77344" y2="15702"/>
                        <a14:foregroundMark x1="83984" y1="14050" x2="83984" y2="14050"/>
                        <a14:foregroundMark x1="75000" y1="8264" x2="75000" y2="8264"/>
                        <a14:foregroundMark x1="29688" y1="66116" x2="29688" y2="66116"/>
                      </a14:backgroundRemoval>
                    </a14:imgEffect>
                  </a14:imgLayer>
                </a14:imgProps>
              </a:ext>
              <a:ext uri="{28A0092B-C50C-407E-A947-70E740481C1C}">
                <a14:useLocalDpi xmlns:a14="http://schemas.microsoft.com/office/drawing/2010/main"/>
              </a:ext>
            </a:extLst>
          </a:blip>
          <a:srcRect/>
          <a:stretch/>
        </p:blipFill>
        <p:spPr>
          <a:xfrm>
            <a:off x="5652120" y="1413444"/>
            <a:ext cx="3915586" cy="1852064"/>
          </a:xfrm>
          <a:prstGeom prst="rect">
            <a:avLst/>
          </a:prstGeom>
        </p:spPr>
      </p:pic>
      <p:pic>
        <p:nvPicPr>
          <p:cNvPr id="11" name="Image 10">
            <a:extLst>
              <a:ext uri="{FF2B5EF4-FFF2-40B4-BE49-F238E27FC236}">
                <a16:creationId xmlns:a16="http://schemas.microsoft.com/office/drawing/2014/main" id="{2F7B623D-637C-4396-A399-2D949EDEA810}"/>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859" b="90141" l="3247" r="88961">
                        <a14:foregroundMark x1="53247" y1="86620" x2="53247" y2="86620"/>
                        <a14:foregroundMark x1="14935" y1="22535" x2="14935" y2="22535"/>
                        <a14:foregroundMark x1="40909" y1="23239" x2="40909" y2="23239"/>
                        <a14:foregroundMark x1="61039" y1="27465" x2="61039" y2="27465"/>
                        <a14:foregroundMark x1="9740" y1="26056" x2="9740" y2="26056"/>
                        <a14:foregroundMark x1="22727" y1="21831" x2="22727" y2="21831"/>
                        <a14:foregroundMark x1="44156" y1="20423" x2="44156" y2="20423"/>
                        <a14:foregroundMark x1="77273" y1="19718" x2="77273" y2="19718"/>
                        <a14:foregroundMark x1="3896" y1="20423" x2="3896" y2="20423"/>
                        <a14:foregroundMark x1="22727" y1="16197" x2="22727" y2="16197"/>
                      </a14:backgroundRemoval>
                    </a14:imgEffect>
                  </a14:imgLayer>
                </a14:imgProps>
              </a:ext>
              <a:ext uri="{28A0092B-C50C-407E-A947-70E740481C1C}">
                <a14:useLocalDpi xmlns:a14="http://schemas.microsoft.com/office/drawing/2010/main"/>
              </a:ext>
            </a:extLst>
          </a:blip>
          <a:srcRect/>
          <a:stretch/>
        </p:blipFill>
        <p:spPr>
          <a:xfrm>
            <a:off x="577600" y="4303070"/>
            <a:ext cx="2345950" cy="2179351"/>
          </a:xfrm>
          <a:prstGeom prst="rect">
            <a:avLst/>
          </a:prstGeom>
        </p:spPr>
      </p:pic>
    </p:spTree>
    <p:extLst>
      <p:ext uri="{BB962C8B-B14F-4D97-AF65-F5344CB8AC3E}">
        <p14:creationId xmlns:p14="http://schemas.microsoft.com/office/powerpoint/2010/main" val="41444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599" y="162560"/>
            <a:ext cx="6347713" cy="1320800"/>
          </a:xfrm>
        </p:spPr>
        <p:txBody>
          <a:bodyPr/>
          <a:lstStyle/>
          <a:p>
            <a:pPr algn="ctr"/>
            <a:r>
              <a:rPr lang="fr-FR" b="1" dirty="0"/>
              <a:t>Projet de création d’une association fictive</a:t>
            </a:r>
          </a:p>
        </p:txBody>
      </p:sp>
      <p:sp>
        <p:nvSpPr>
          <p:cNvPr id="3" name="Espace réservé du contenu 2"/>
          <p:cNvSpPr>
            <a:spLocks noGrp="1"/>
          </p:cNvSpPr>
          <p:nvPr>
            <p:ph idx="1"/>
          </p:nvPr>
        </p:nvSpPr>
        <p:spPr>
          <a:xfrm>
            <a:off x="224977" y="1515872"/>
            <a:ext cx="7116956" cy="5161280"/>
          </a:xfrm>
          <a:solidFill>
            <a:schemeClr val="bg1"/>
          </a:solidFill>
        </p:spPr>
        <p:txBody>
          <a:bodyPr>
            <a:normAutofit fontScale="92500" lnSpcReduction="10000"/>
          </a:bodyPr>
          <a:lstStyle/>
          <a:p>
            <a:r>
              <a:rPr lang="fr-FR" b="1" dirty="0">
                <a:solidFill>
                  <a:schemeClr val="accent1"/>
                </a:solidFill>
              </a:rPr>
              <a:t>Solidarité internationale </a:t>
            </a:r>
            <a:r>
              <a:rPr lang="fr-FR" dirty="0"/>
              <a:t>: Aux Philippines, un énorme typhon vient de frapper l'ile de Samane, beaucoup d'infrastructures ont été détruites, de nombreux enfants se retrouvent orphelins, et les besoins fondamentaux (nourriture, eau potable, vêtements, hygiène et soins) ne sont même plus assurés. </a:t>
            </a:r>
          </a:p>
          <a:p>
            <a:r>
              <a:rPr lang="fr-FR" b="1" dirty="0">
                <a:solidFill>
                  <a:schemeClr val="accent1"/>
                </a:solidFill>
              </a:rPr>
              <a:t>Sans abris</a:t>
            </a:r>
            <a:r>
              <a:rPr lang="fr-FR" dirty="0">
                <a:solidFill>
                  <a:schemeClr val="accent1"/>
                </a:solidFill>
              </a:rPr>
              <a:t> </a:t>
            </a:r>
            <a:r>
              <a:rPr lang="fr-FR" dirty="0"/>
              <a:t>: Il y a de plus en plus de sans-abri en ville, comment peut on les aider (inclusion sociale, argent, nourriture, vêtements, accès à l'hygiène, réinsertion ...) ?</a:t>
            </a:r>
          </a:p>
          <a:p>
            <a:r>
              <a:rPr lang="fr-FR" b="1" dirty="0">
                <a:solidFill>
                  <a:schemeClr val="accent1"/>
                </a:solidFill>
              </a:rPr>
              <a:t>Migrants</a:t>
            </a:r>
            <a:r>
              <a:rPr lang="fr-FR" dirty="0"/>
              <a:t> : La ville va accueillir trois familles de migrants qui viennent d‘Afghanistan. Comment peut on les aider ? (langue, vêtements, liens sociaux, aide administrative ...)</a:t>
            </a:r>
          </a:p>
          <a:p>
            <a:r>
              <a:rPr lang="fr-FR" b="1" dirty="0">
                <a:solidFill>
                  <a:schemeClr val="accent1"/>
                </a:solidFill>
              </a:rPr>
              <a:t>Ecologie</a:t>
            </a:r>
            <a:r>
              <a:rPr lang="fr-FR" b="1" dirty="0"/>
              <a:t> </a:t>
            </a:r>
            <a:r>
              <a:rPr lang="fr-FR" dirty="0"/>
              <a:t>: Après la COP21 qui s'est déroulée à Paris, les citoyens du pays sont invités à s'engager pour l'environnement au niveau de leur ville. Quel changement pourriez vous proposer qui aurait un impact positif ? (traitement déchets, réutilisation vêtements/objets..., fruits et légumes locaux...)</a:t>
            </a:r>
          </a:p>
          <a:p>
            <a:r>
              <a:rPr lang="fr-FR" b="1" dirty="0">
                <a:solidFill>
                  <a:schemeClr val="accent1"/>
                </a:solidFill>
              </a:rPr>
              <a:t>Handicap</a:t>
            </a:r>
            <a:r>
              <a:rPr lang="fr-FR" dirty="0"/>
              <a:t> : Emma, une élève de 16 ans, en fauteuil roulant, arrive dans votre école dans quelques semaines. Que pourrait on faire pour elle ? (regard des autres, bien être, déplacements...)</a:t>
            </a:r>
          </a:p>
        </p:txBody>
      </p:sp>
      <p:sp>
        <p:nvSpPr>
          <p:cNvPr id="4" name="ZoneTexte 3">
            <a:extLst>
              <a:ext uri="{FF2B5EF4-FFF2-40B4-BE49-F238E27FC236}">
                <a16:creationId xmlns:a16="http://schemas.microsoft.com/office/drawing/2014/main" id="{2DCA09B0-7491-4235-BE98-561C72456403}"/>
              </a:ext>
            </a:extLst>
          </p:cNvPr>
          <p:cNvSpPr txBox="1"/>
          <p:nvPr/>
        </p:nvSpPr>
        <p:spPr>
          <a:xfrm>
            <a:off x="7670328" y="6309320"/>
            <a:ext cx="1475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a:ln>
                  <a:noFill/>
                </a:ln>
                <a:solidFill>
                  <a:prstClr val="white"/>
                </a:solidFill>
                <a:effectLst/>
                <a:uLnTx/>
                <a:uFillTx/>
                <a:latin typeface="Trebuchet MS" panose="020B0603020202020204"/>
                <a:ea typeface="+mn-ea"/>
                <a:cs typeface="+mn-cs"/>
              </a:rPr>
              <a:t>#ENGAGER</a:t>
            </a:r>
          </a:p>
        </p:txBody>
      </p:sp>
    </p:spTree>
    <p:extLst>
      <p:ext uri="{BB962C8B-B14F-4D97-AF65-F5344CB8AC3E}">
        <p14:creationId xmlns:p14="http://schemas.microsoft.com/office/powerpoint/2010/main" val="3920434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F3B9C3-E1A4-4678-AA4C-88633121CA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5393" y="908720"/>
            <a:ext cx="9554786" cy="5732236"/>
          </a:xfrm>
          <a:prstGeom prst="rect">
            <a:avLst/>
          </a:prstGeom>
        </p:spPr>
      </p:pic>
      <p:sp>
        <p:nvSpPr>
          <p:cNvPr id="13" name="Rectangle 12">
            <a:extLst>
              <a:ext uri="{FF2B5EF4-FFF2-40B4-BE49-F238E27FC236}">
                <a16:creationId xmlns:a16="http://schemas.microsoft.com/office/drawing/2014/main" id="{8BE6BC3F-AAD6-4C6C-AB30-8FBBEAC30DD1}"/>
              </a:ext>
            </a:extLst>
          </p:cNvPr>
          <p:cNvSpPr/>
          <p:nvPr/>
        </p:nvSpPr>
        <p:spPr>
          <a:xfrm>
            <a:off x="0" y="-1"/>
            <a:ext cx="9187203" cy="908721"/>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fr-FR" sz="4000" b="1" dirty="0">
                <a:latin typeface="+mj-lt"/>
              </a:rPr>
              <a:t>L’ Asie</a:t>
            </a:r>
          </a:p>
        </p:txBody>
      </p:sp>
      <p:pic>
        <p:nvPicPr>
          <p:cNvPr id="9" name="Graphique 8" descr="Repère avec un remplissage uni">
            <a:extLst>
              <a:ext uri="{FF2B5EF4-FFF2-40B4-BE49-F238E27FC236}">
                <a16:creationId xmlns:a16="http://schemas.microsoft.com/office/drawing/2014/main" id="{880351B1-EC42-4D99-B598-425AC2E9E93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82752" y="1916832"/>
            <a:ext cx="889248" cy="889248"/>
          </a:xfrm>
          <a:prstGeom prst="rect">
            <a:avLst/>
          </a:prstGeom>
        </p:spPr>
      </p:pic>
      <p:pic>
        <p:nvPicPr>
          <p:cNvPr id="11" name="Graphique 10" descr="Flèche en cercle avec un remplissage uni">
            <a:extLst>
              <a:ext uri="{FF2B5EF4-FFF2-40B4-BE49-F238E27FC236}">
                <a16:creationId xmlns:a16="http://schemas.microsoft.com/office/drawing/2014/main" id="{530DB4B9-F283-4AFF-B28F-71C48086F20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16216" y="3068960"/>
            <a:ext cx="1944216" cy="1944216"/>
          </a:xfrm>
          <a:prstGeom prst="rect">
            <a:avLst/>
          </a:prstGeom>
        </p:spPr>
      </p:pic>
      <p:cxnSp>
        <p:nvCxnSpPr>
          <p:cNvPr id="8" name="Connecteur droit avec flèche 7">
            <a:extLst>
              <a:ext uri="{FF2B5EF4-FFF2-40B4-BE49-F238E27FC236}">
                <a16:creationId xmlns:a16="http://schemas.microsoft.com/office/drawing/2014/main" id="{78E5D477-69EA-4C47-B6C4-47EA5B48DBDB}"/>
              </a:ext>
            </a:extLst>
          </p:cNvPr>
          <p:cNvCxnSpPr>
            <a:cxnSpLocks/>
          </p:cNvCxnSpPr>
          <p:nvPr/>
        </p:nvCxnSpPr>
        <p:spPr>
          <a:xfrm>
            <a:off x="4211960" y="2672916"/>
            <a:ext cx="2736304" cy="1044116"/>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1688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Espace réservé du contenu 2"/>
          <p:cNvSpPr txBox="1">
            <a:spLocks/>
          </p:cNvSpPr>
          <p:nvPr/>
        </p:nvSpPr>
        <p:spPr>
          <a:xfrm>
            <a:off x="761999" y="1268760"/>
            <a:ext cx="6347714" cy="49250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fr-FR" dirty="0"/>
          </a:p>
        </p:txBody>
      </p:sp>
      <p:pic>
        <p:nvPicPr>
          <p:cNvPr id="17" name="Image 16">
            <a:extLst>
              <a:ext uri="{FF2B5EF4-FFF2-40B4-BE49-F238E27FC236}">
                <a16:creationId xmlns:a16="http://schemas.microsoft.com/office/drawing/2014/main" id="{BDD2C01F-FC6B-4769-B3E7-39FA8373FD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8" y="0"/>
            <a:ext cx="9144001" cy="6858000"/>
          </a:xfrm>
          <a:prstGeom prst="rect">
            <a:avLst/>
          </a:prstGeom>
        </p:spPr>
      </p:pic>
      <p:sp>
        <p:nvSpPr>
          <p:cNvPr id="2" name="Titre 1"/>
          <p:cNvSpPr>
            <a:spLocks noGrp="1"/>
          </p:cNvSpPr>
          <p:nvPr>
            <p:ph type="title"/>
          </p:nvPr>
        </p:nvSpPr>
        <p:spPr>
          <a:xfrm>
            <a:off x="-972616" y="332656"/>
            <a:ext cx="6347713" cy="936104"/>
          </a:xfrm>
        </p:spPr>
        <p:txBody>
          <a:bodyPr vert="horz" lIns="91440" tIns="45720" rIns="91440" bIns="45720" rtlCol="0" anchor="t">
            <a:normAutofit/>
          </a:bodyPr>
          <a:lstStyle/>
          <a:p>
            <a:pPr algn="ctr"/>
            <a:r>
              <a:rPr lang="fr-FR" sz="4800" b="1" dirty="0">
                <a:solidFill>
                  <a:schemeClr val="bg1"/>
                </a:solidFill>
                <a:effectLst>
                  <a:outerShdw blurRad="38100" dist="38100" dir="2700000" algn="tl">
                    <a:srgbClr val="000000">
                      <a:alpha val="43137"/>
                    </a:srgbClr>
                  </a:outerShdw>
                </a:effectLst>
                <a:latin typeface="Softhand script"/>
              </a:rPr>
              <a:t>Conclusion</a:t>
            </a:r>
          </a:p>
        </p:txBody>
      </p:sp>
    </p:spTree>
    <p:extLst>
      <p:ext uri="{BB962C8B-B14F-4D97-AF65-F5344CB8AC3E}">
        <p14:creationId xmlns:p14="http://schemas.microsoft.com/office/powerpoint/2010/main" val="387630987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73F5C1-C891-4763-845B-780B7E356020}"/>
              </a:ext>
            </a:extLst>
          </p:cNvPr>
          <p:cNvSpPr>
            <a:spLocks noGrp="1"/>
          </p:cNvSpPr>
          <p:nvPr>
            <p:ph type="title"/>
          </p:nvPr>
        </p:nvSpPr>
        <p:spPr/>
        <p:txBody>
          <a:bodyPr/>
          <a:lstStyle/>
          <a:p>
            <a:r>
              <a:rPr lang="fr-FR" dirty="0" err="1">
                <a:hlinkClick r:id="rId2"/>
              </a:rPr>
              <a:t>Savong</a:t>
            </a:r>
            <a:endParaRPr lang="fr-FR" dirty="0"/>
          </a:p>
        </p:txBody>
      </p:sp>
      <p:sp>
        <p:nvSpPr>
          <p:cNvPr id="3" name="Espace réservé du contenu 2">
            <a:extLst>
              <a:ext uri="{FF2B5EF4-FFF2-40B4-BE49-F238E27FC236}">
                <a16:creationId xmlns:a16="http://schemas.microsoft.com/office/drawing/2014/main" id="{CEBDF348-E8B2-45C4-9612-443AAFA69B42}"/>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87109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essin-animé-de-la-terre-de-planète | APEL Sainte Jeanne d'Arc d'Herblay">
            <a:extLst>
              <a:ext uri="{FF2B5EF4-FFF2-40B4-BE49-F238E27FC236}">
                <a16:creationId xmlns:a16="http://schemas.microsoft.com/office/drawing/2014/main" id="{85AB6525-FE5F-42F3-AF69-1E463B96CE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134076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C2F7174F-16B3-4AF7-BEBC-4392886007C6}"/>
              </a:ext>
            </a:extLst>
          </p:cNvPr>
          <p:cNvSpPr txBox="1"/>
          <p:nvPr/>
        </p:nvSpPr>
        <p:spPr>
          <a:xfrm>
            <a:off x="699884" y="379982"/>
            <a:ext cx="6696744" cy="769441"/>
          </a:xfrm>
          <a:prstGeom prst="rect">
            <a:avLst/>
          </a:prstGeom>
          <a:noFill/>
        </p:spPr>
        <p:txBody>
          <a:bodyPr wrap="square">
            <a:spAutoFit/>
          </a:bodyPr>
          <a:lstStyle/>
          <a:p>
            <a:pPr algn="ctr"/>
            <a:r>
              <a:rPr lang="fr-FR" sz="4400" b="1" i="0" dirty="0">
                <a:solidFill>
                  <a:srgbClr val="89CC40"/>
                </a:solidFill>
                <a:effectLst/>
                <a:latin typeface="+mj-lt"/>
              </a:rPr>
              <a:t>61,3 MILLIONS</a:t>
            </a:r>
            <a:endParaRPr lang="fr-FR" sz="4400" b="1" dirty="0">
              <a:solidFill>
                <a:srgbClr val="89CC40"/>
              </a:solidFill>
              <a:latin typeface="+mj-lt"/>
            </a:endParaRPr>
          </a:p>
        </p:txBody>
      </p:sp>
      <p:pic>
        <p:nvPicPr>
          <p:cNvPr id="1028" name="Picture 4" descr="Le dispositif du Parrainage | Mission Locale du Pays d'Aix">
            <a:extLst>
              <a:ext uri="{FF2B5EF4-FFF2-40B4-BE49-F238E27FC236}">
                <a16:creationId xmlns:a16="http://schemas.microsoft.com/office/drawing/2014/main" id="{3419FA19-6512-4D5B-A21C-34870207C2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152" y="1988840"/>
            <a:ext cx="2227689" cy="3196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C169E5-C698-44DC-A5B9-3C3A40BEFB65}"/>
              </a:ext>
            </a:extLst>
          </p:cNvPr>
          <p:cNvSpPr txBox="1"/>
          <p:nvPr/>
        </p:nvSpPr>
        <p:spPr>
          <a:xfrm>
            <a:off x="7452511" y="6093296"/>
            <a:ext cx="1691489" cy="646331"/>
          </a:xfrm>
          <a:prstGeom prst="rect">
            <a:avLst/>
          </a:prstGeom>
          <a:noFill/>
        </p:spPr>
        <p:txBody>
          <a:bodyPr wrap="none" rtlCol="0">
            <a:spAutoFit/>
          </a:bodyPr>
          <a:lstStyle/>
          <a:p>
            <a:r>
              <a:rPr lang="fr-FR" b="1" u="sng" dirty="0">
                <a:solidFill>
                  <a:schemeClr val="bg1"/>
                </a:solidFill>
              </a:rPr>
              <a:t>#SENSIBILISER</a:t>
            </a:r>
          </a:p>
          <a:p>
            <a:endParaRPr lang="fr-FR" dirty="0"/>
          </a:p>
        </p:txBody>
      </p:sp>
    </p:spTree>
    <p:extLst>
      <p:ext uri="{BB962C8B-B14F-4D97-AF65-F5344CB8AC3E}">
        <p14:creationId xmlns:p14="http://schemas.microsoft.com/office/powerpoint/2010/main" val="273602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DE43EC7-18AD-434E-9487-59FBB70CF0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6"/>
          <a:stretch/>
        </p:blipFill>
        <p:spPr>
          <a:xfrm>
            <a:off x="-1" y="1"/>
            <a:ext cx="9144001" cy="6858000"/>
          </a:xfrm>
          <a:prstGeom prst="rect">
            <a:avLst/>
          </a:prstGeom>
        </p:spPr>
      </p:pic>
      <p:sp>
        <p:nvSpPr>
          <p:cNvPr id="3" name="Rectangle 2">
            <a:extLst>
              <a:ext uri="{FF2B5EF4-FFF2-40B4-BE49-F238E27FC236}">
                <a16:creationId xmlns:a16="http://schemas.microsoft.com/office/drawing/2014/main" id="{9D438970-BC22-471E-8078-9801AC1D90B8}"/>
              </a:ext>
            </a:extLst>
          </p:cNvPr>
          <p:cNvSpPr/>
          <p:nvPr/>
        </p:nvSpPr>
        <p:spPr>
          <a:xfrm>
            <a:off x="0" y="302665"/>
            <a:ext cx="6300192" cy="822079"/>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fr-FR" sz="1350" dirty="0">
              <a:latin typeface="Barlow" panose="00000500000000000000" pitchFamily="2" charset="0"/>
            </a:endParaRPr>
          </a:p>
          <a:p>
            <a:pPr>
              <a:defRPr/>
            </a:pPr>
            <a:endParaRPr lang="fr-FR" sz="1350" dirty="0">
              <a:latin typeface="Barlow" panose="00000500000000000000" pitchFamily="2" charset="0"/>
            </a:endParaRPr>
          </a:p>
        </p:txBody>
      </p:sp>
      <p:sp>
        <p:nvSpPr>
          <p:cNvPr id="4" name="ZoneTexte 3">
            <a:extLst>
              <a:ext uri="{FF2B5EF4-FFF2-40B4-BE49-F238E27FC236}">
                <a16:creationId xmlns:a16="http://schemas.microsoft.com/office/drawing/2014/main" id="{5209AA25-95C2-4470-88F8-D4DFB9B9C553}"/>
              </a:ext>
            </a:extLst>
          </p:cNvPr>
          <p:cNvSpPr txBox="1"/>
          <p:nvPr/>
        </p:nvSpPr>
        <p:spPr>
          <a:xfrm>
            <a:off x="405100" y="482871"/>
            <a:ext cx="5702202" cy="646331"/>
          </a:xfrm>
          <a:prstGeom prst="rect">
            <a:avLst/>
          </a:prstGeom>
          <a:noFill/>
        </p:spPr>
        <p:txBody>
          <a:bodyPr wrap="none" rtlCol="0">
            <a:spAutoFit/>
          </a:bodyPr>
          <a:lstStyle/>
          <a:p>
            <a:r>
              <a:rPr lang="fr-FR" sz="3600" b="1" dirty="0">
                <a:solidFill>
                  <a:schemeClr val="bg1"/>
                </a:solidFill>
                <a:latin typeface="+mj-lt"/>
              </a:rPr>
              <a:t>Il était une fois en 1958…</a:t>
            </a:r>
          </a:p>
        </p:txBody>
      </p:sp>
      <p:sp>
        <p:nvSpPr>
          <p:cNvPr id="6" name="ZoneTexte 5">
            <a:extLst>
              <a:ext uri="{FF2B5EF4-FFF2-40B4-BE49-F238E27FC236}">
                <a16:creationId xmlns:a16="http://schemas.microsoft.com/office/drawing/2014/main" id="{0DB6B899-1753-41F9-8E2E-350BB56889D1}"/>
              </a:ext>
            </a:extLst>
          </p:cNvPr>
          <p:cNvSpPr txBox="1"/>
          <p:nvPr/>
        </p:nvSpPr>
        <p:spPr>
          <a:xfrm>
            <a:off x="6627264" y="148164"/>
            <a:ext cx="2432706" cy="1131079"/>
          </a:xfrm>
          <a:prstGeom prst="rect">
            <a:avLst/>
          </a:prstGeom>
          <a:noFill/>
        </p:spPr>
        <p:txBody>
          <a:bodyPr wrap="square">
            <a:spAutoFit/>
          </a:bodyPr>
          <a:lstStyle/>
          <a:p>
            <a:r>
              <a:rPr lang="fr-FR" sz="1350" dirty="0">
                <a:solidFill>
                  <a:srgbClr val="FFFFFF"/>
                </a:solidFill>
                <a:latin typeface="Barlow" panose="00000500000000000000" pitchFamily="2" charset="0"/>
              </a:rPr>
              <a:t>« J’aurais pu arrêter mes “prétentions” à ces deux enfants, mais sur place, tant de gosses nous tendaient les bras…» René PECHARD</a:t>
            </a:r>
          </a:p>
        </p:txBody>
      </p:sp>
      <p:sp>
        <p:nvSpPr>
          <p:cNvPr id="10" name="ZoneTexte 9">
            <a:extLst>
              <a:ext uri="{FF2B5EF4-FFF2-40B4-BE49-F238E27FC236}">
                <a16:creationId xmlns:a16="http://schemas.microsoft.com/office/drawing/2014/main" id="{63272749-95E2-484A-9BCB-BFD4D08CBF6D}"/>
              </a:ext>
            </a:extLst>
          </p:cNvPr>
          <p:cNvSpPr txBox="1"/>
          <p:nvPr/>
        </p:nvSpPr>
        <p:spPr>
          <a:xfrm>
            <a:off x="6900642" y="5733256"/>
            <a:ext cx="1885950" cy="715581"/>
          </a:xfrm>
          <a:prstGeom prst="rect">
            <a:avLst/>
          </a:prstGeom>
          <a:noFill/>
        </p:spPr>
        <p:txBody>
          <a:bodyPr wrap="square">
            <a:spAutoFit/>
          </a:bodyPr>
          <a:lstStyle/>
          <a:p>
            <a:pPr algn="ctr"/>
            <a:r>
              <a:rPr lang="fr-FR" sz="1350" dirty="0">
                <a:latin typeface="Barlow" panose="00000500000000000000" pitchFamily="2" charset="0"/>
              </a:rPr>
              <a:t>« Il y a plus de joie à voir un enfant à l’école que dans la rue. » </a:t>
            </a:r>
          </a:p>
        </p:txBody>
      </p:sp>
      <p:pic>
        <p:nvPicPr>
          <p:cNvPr id="7" name="Image 6">
            <a:extLst>
              <a:ext uri="{FF2B5EF4-FFF2-40B4-BE49-F238E27FC236}">
                <a16:creationId xmlns:a16="http://schemas.microsoft.com/office/drawing/2014/main" id="{AC59BAC4-0334-48A4-B11E-0172BD6E7B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7302" y="1235661"/>
            <a:ext cx="3084825" cy="4386678"/>
          </a:xfrm>
          <a:prstGeom prst="rect">
            <a:avLst/>
          </a:prstGeom>
        </p:spPr>
      </p:pic>
    </p:spTree>
    <p:extLst>
      <p:ext uri="{BB962C8B-B14F-4D97-AF65-F5344CB8AC3E}">
        <p14:creationId xmlns:p14="http://schemas.microsoft.com/office/powerpoint/2010/main" val="2087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5E44FB2-FCFB-467C-8F76-6962C639C2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871" y="645732"/>
            <a:ext cx="9143129" cy="7319772"/>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250" y="1913015"/>
            <a:ext cx="393651" cy="256576"/>
          </a:xfrm>
          <a:prstGeom prst="rect">
            <a:avLst/>
          </a:prstGeom>
          <a:noFill/>
          <a:ln w="9525">
            <a:noFill/>
            <a:miter lim="800000"/>
            <a:headEnd/>
            <a:tailEnd/>
          </a:ln>
        </p:spPr>
      </p:pic>
      <p:pic>
        <p:nvPicPr>
          <p:cNvPr id="14" name="Imag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7465" y="3444687"/>
            <a:ext cx="393651" cy="262434"/>
          </a:xfrm>
          <a:prstGeom prst="rect">
            <a:avLst/>
          </a:prstGeom>
        </p:spPr>
      </p:pic>
      <p:pic>
        <p:nvPicPr>
          <p:cNvPr id="15" name="Image 14" descr="Cambodge"/>
          <p:cNvPicPr/>
          <p:nvPr/>
        </p:nvPicPr>
        <p:blipFill>
          <a:blip r:embed="rId6" cstate="email">
            <a:extLst>
              <a:ext uri="{28A0092B-C50C-407E-A947-70E740481C1C}">
                <a14:useLocalDpi xmlns:a14="http://schemas.microsoft.com/office/drawing/2010/main"/>
              </a:ext>
            </a:extLst>
          </a:blip>
          <a:srcRect/>
          <a:stretch>
            <a:fillRect/>
          </a:stretch>
        </p:blipFill>
        <p:spPr bwMode="auto">
          <a:xfrm>
            <a:off x="2835960" y="4107562"/>
            <a:ext cx="432423" cy="288419"/>
          </a:xfrm>
          <a:prstGeom prst="rect">
            <a:avLst/>
          </a:prstGeom>
          <a:noFill/>
        </p:spPr>
      </p:pic>
      <p:pic>
        <p:nvPicPr>
          <p:cNvPr id="16" name="Imag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1720" y="2439424"/>
            <a:ext cx="393402" cy="262350"/>
          </a:xfrm>
          <a:prstGeom prst="rect">
            <a:avLst/>
          </a:prstGeom>
        </p:spPr>
      </p:pic>
      <p:pic>
        <p:nvPicPr>
          <p:cNvPr id="1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82380" y="4400632"/>
            <a:ext cx="393651" cy="262434"/>
          </a:xfrm>
          <a:prstGeom prst="rect">
            <a:avLst/>
          </a:prstGeom>
          <a:noFill/>
          <a:ln w="9525">
            <a:noFill/>
            <a:miter lim="800000"/>
            <a:headEnd/>
            <a:tailEnd/>
          </a:ln>
        </p:spPr>
      </p:pic>
      <p:pic>
        <p:nvPicPr>
          <p:cNvPr id="18" name="Picture 2" descr="Résultat de recherche d'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73353" y="3821473"/>
            <a:ext cx="392186" cy="262350"/>
          </a:xfrm>
          <a:prstGeom prst="rect">
            <a:avLst/>
          </a:prstGeom>
          <a:noFill/>
        </p:spPr>
      </p:pic>
      <p:pic>
        <p:nvPicPr>
          <p:cNvPr id="35" name="Picture 2">
            <a:extLst>
              <a:ext uri="{FF2B5EF4-FFF2-40B4-BE49-F238E27FC236}">
                <a16:creationId xmlns:a16="http://schemas.microsoft.com/office/drawing/2014/main" id="{A6889FB5-B76A-4460-8571-19B21F2A0B5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38092" y="1885905"/>
            <a:ext cx="1314149" cy="876099"/>
          </a:xfrm>
          <a:prstGeom prst="rect">
            <a:avLst/>
          </a:prstGeom>
          <a:noFill/>
          <a:ln w="9525">
            <a:noFill/>
            <a:miter lim="800000"/>
            <a:headEnd/>
            <a:tailEnd/>
          </a:ln>
        </p:spPr>
      </p:pic>
      <p:pic>
        <p:nvPicPr>
          <p:cNvPr id="39" name="Picture 2" descr="Résultat de recherche d'images">
            <a:extLst>
              <a:ext uri="{FF2B5EF4-FFF2-40B4-BE49-F238E27FC236}">
                <a16:creationId xmlns:a16="http://schemas.microsoft.com/office/drawing/2014/main" id="{16F17F40-F630-4AAF-AA99-0B34F8D7A3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53767" y="4928777"/>
            <a:ext cx="1308489" cy="875304"/>
          </a:xfrm>
          <a:prstGeom prst="rect">
            <a:avLst/>
          </a:prstGeom>
          <a:noFill/>
        </p:spPr>
      </p:pic>
      <p:sp>
        <p:nvSpPr>
          <p:cNvPr id="19" name="Rectangle 18">
            <a:extLst>
              <a:ext uri="{FF2B5EF4-FFF2-40B4-BE49-F238E27FC236}">
                <a16:creationId xmlns:a16="http://schemas.microsoft.com/office/drawing/2014/main" id="{BA66FE13-7EF0-4CAE-9E9F-CCE1D22864E4}"/>
              </a:ext>
            </a:extLst>
          </p:cNvPr>
          <p:cNvSpPr/>
          <p:nvPr/>
        </p:nvSpPr>
        <p:spPr>
          <a:xfrm>
            <a:off x="-35060" y="-21140"/>
            <a:ext cx="9187203" cy="927513"/>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fr-FR" sz="3600" b="1" dirty="0">
                <a:latin typeface="+mj-lt"/>
              </a:rPr>
              <a:t>   L’association</a:t>
            </a:r>
          </a:p>
        </p:txBody>
      </p:sp>
      <p:pic>
        <p:nvPicPr>
          <p:cNvPr id="20" name="Picture 12" descr="Le drapeau de la Thaïlande – Les plus beaux drapeaux du monde">
            <a:extLst>
              <a:ext uri="{FF2B5EF4-FFF2-40B4-BE49-F238E27FC236}">
                <a16:creationId xmlns:a16="http://schemas.microsoft.com/office/drawing/2014/main" id="{778A5618-0231-4B7E-A178-2269485E1A1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837064" y="3903944"/>
            <a:ext cx="1335146" cy="8706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rapeau du Cambodge, Drapeaux du pays Cambodge">
            <a:extLst>
              <a:ext uri="{FF2B5EF4-FFF2-40B4-BE49-F238E27FC236}">
                <a16:creationId xmlns:a16="http://schemas.microsoft.com/office/drawing/2014/main" id="{C48867DB-F423-401A-AC6D-C46DD88E66D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822121" y="5958256"/>
            <a:ext cx="1315348" cy="8753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C242EE0-1013-43AF-BC28-1AF5E729CEB6}"/>
              </a:ext>
            </a:extLst>
          </p:cNvPr>
          <p:cNvPicPr>
            <a:picLocks noChangeAspect="1" noChangeArrowheads="1"/>
          </p:cNvPicPr>
          <p:nvPr/>
        </p:nvPicPr>
        <p:blipFill>
          <a:blip r:embed="rId13" cstate="print"/>
          <a:srcRect/>
          <a:stretch>
            <a:fillRect/>
          </a:stretch>
        </p:blipFill>
        <p:spPr bwMode="auto">
          <a:xfrm>
            <a:off x="7837064" y="906373"/>
            <a:ext cx="1306936" cy="851842"/>
          </a:xfrm>
          <a:prstGeom prst="rect">
            <a:avLst/>
          </a:prstGeom>
          <a:noFill/>
          <a:ln w="9525">
            <a:noFill/>
            <a:miter lim="800000"/>
            <a:headEnd/>
            <a:tailEnd/>
          </a:ln>
        </p:spPr>
      </p:pic>
      <p:pic>
        <p:nvPicPr>
          <p:cNvPr id="22" name="Picture 2" descr="Drapeau du Laos — Wikipédia">
            <a:extLst>
              <a:ext uri="{FF2B5EF4-FFF2-40B4-BE49-F238E27FC236}">
                <a16:creationId xmlns:a16="http://schemas.microsoft.com/office/drawing/2014/main" id="{AD112AEC-48CC-423D-9E48-954F0BF5B34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41912" y="2892528"/>
            <a:ext cx="1320344" cy="88022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60273D1A-DAA7-4E5A-8455-A4D82B47840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04048" y="44729"/>
            <a:ext cx="2667468" cy="917797"/>
          </a:xfrm>
          <a:prstGeom prst="rect">
            <a:avLst/>
          </a:prstGeom>
        </p:spPr>
      </p:pic>
    </p:spTree>
    <p:extLst>
      <p:ext uri="{BB962C8B-B14F-4D97-AF65-F5344CB8AC3E}">
        <p14:creationId xmlns:p14="http://schemas.microsoft.com/office/powerpoint/2010/main" val="11057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9411" y="678862"/>
            <a:ext cx="5558191" cy="5453318"/>
          </a:xfrm>
          <a:prstGeom prst="ellipse">
            <a:avLst/>
          </a:prstGeom>
        </p:spPr>
      </p:pic>
      <p:sp>
        <p:nvSpPr>
          <p:cNvPr id="5" name="Rectangle 4"/>
          <p:cNvSpPr/>
          <p:nvPr/>
        </p:nvSpPr>
        <p:spPr>
          <a:xfrm>
            <a:off x="-2384" y="0"/>
            <a:ext cx="7382696" cy="875918"/>
          </a:xfrm>
          <a:prstGeom prst="rect">
            <a:avLst/>
          </a:prstGeom>
          <a:solidFill>
            <a:srgbClr val="7F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defRPr/>
            </a:pPr>
            <a:r>
              <a:rPr lang="fr-FR" sz="3200" b="1" dirty="0">
                <a:latin typeface="+mj-lt"/>
              </a:rPr>
              <a:t>: comment ça marche ?   </a:t>
            </a:r>
          </a:p>
        </p:txBody>
      </p:sp>
      <p:pic>
        <p:nvPicPr>
          <p:cNvPr id="6" name="Image 5" descr="D:\Users\hclaveyrolas\Desktop\à réduire DZ\BUI BICH NGOC (F-73093) (3).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557" y="1217978"/>
            <a:ext cx="2022482" cy="152368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01331" y="2741665"/>
            <a:ext cx="2024864" cy="510033"/>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Un réseau de plus de 950 bénévoles locaux</a:t>
            </a:r>
          </a:p>
        </p:txBody>
      </p:sp>
      <p:sp>
        <p:nvSpPr>
          <p:cNvPr id="11" name="Rectangle 10"/>
          <p:cNvSpPr/>
          <p:nvPr/>
        </p:nvSpPr>
        <p:spPr>
          <a:xfrm>
            <a:off x="730024" y="5552181"/>
            <a:ext cx="2024864" cy="357184"/>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45 Bambous</a:t>
            </a:r>
          </a:p>
        </p:txBody>
      </p:sp>
      <p:sp>
        <p:nvSpPr>
          <p:cNvPr id="12" name="Rectangle 11"/>
          <p:cNvSpPr/>
          <p:nvPr/>
        </p:nvSpPr>
        <p:spPr>
          <a:xfrm>
            <a:off x="6228184" y="2674372"/>
            <a:ext cx="2182808" cy="714985"/>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dirty="0">
                <a:solidFill>
                  <a:srgbClr val="2F4150"/>
                </a:solidFill>
                <a:latin typeface="Barlow" panose="00000500000000000000" pitchFamily="2" charset="0"/>
              </a:rPr>
              <a:t>97 salariés locaux </a:t>
            </a:r>
          </a:p>
          <a:p>
            <a:pPr algn="ctr">
              <a:defRPr/>
            </a:pPr>
            <a:r>
              <a:rPr lang="fr-FR" sz="1200" dirty="0">
                <a:solidFill>
                  <a:srgbClr val="2F4150"/>
                </a:solidFill>
                <a:latin typeface="Barlow" panose="00000500000000000000" pitchFamily="2" charset="0"/>
              </a:rPr>
              <a:t>(assistants sociaux, </a:t>
            </a:r>
          </a:p>
          <a:p>
            <a:pPr algn="ctr">
              <a:defRPr/>
            </a:pPr>
            <a:r>
              <a:rPr lang="fr-FR" sz="1200" dirty="0">
                <a:solidFill>
                  <a:srgbClr val="2F4150"/>
                </a:solidFill>
                <a:latin typeface="Barlow" panose="00000500000000000000" pitchFamily="2" charset="0"/>
              </a:rPr>
              <a:t>enseignants, formateurs…)</a:t>
            </a:r>
            <a:endParaRPr lang="fr-FR" sz="1500" dirty="0">
              <a:solidFill>
                <a:srgbClr val="2F4150"/>
              </a:solidFill>
              <a:latin typeface="Barlow" panose="00000500000000000000" pitchFamily="2" charset="0"/>
            </a:endParaRPr>
          </a:p>
        </p:txBody>
      </p:sp>
      <p:sp>
        <p:nvSpPr>
          <p:cNvPr id="13" name="Rectangle 12"/>
          <p:cNvSpPr/>
          <p:nvPr/>
        </p:nvSpPr>
        <p:spPr>
          <a:xfrm>
            <a:off x="6401861" y="5893362"/>
            <a:ext cx="2291482" cy="580877"/>
          </a:xfrm>
          <a:prstGeom prst="rect">
            <a:avLst/>
          </a:prstGeom>
          <a:solidFill>
            <a:srgbClr val="FF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rgbClr val="2F4150"/>
                </a:solidFill>
                <a:latin typeface="Barlow" panose="00000500000000000000" pitchFamily="2" charset="0"/>
              </a:rPr>
              <a:t>23 400 enfants parrainés</a:t>
            </a:r>
          </a:p>
          <a:p>
            <a:pPr algn="ctr"/>
            <a:r>
              <a:rPr lang="fr-FR" sz="1350" dirty="0">
                <a:solidFill>
                  <a:srgbClr val="2F4150"/>
                </a:solidFill>
                <a:latin typeface="Barlow" panose="00000500000000000000" pitchFamily="2" charset="0"/>
              </a:rPr>
              <a:t>65 000 enfants soutenus</a:t>
            </a:r>
          </a:p>
        </p:txBody>
      </p:sp>
      <p:sp>
        <p:nvSpPr>
          <p:cNvPr id="2" name="Rectangle 1">
            <a:extLst>
              <a:ext uri="{FF2B5EF4-FFF2-40B4-BE49-F238E27FC236}">
                <a16:creationId xmlns:a16="http://schemas.microsoft.com/office/drawing/2014/main" id="{9BA4F997-42A4-4272-8963-EE5B71FD9C62}"/>
              </a:ext>
            </a:extLst>
          </p:cNvPr>
          <p:cNvSpPr/>
          <p:nvPr/>
        </p:nvSpPr>
        <p:spPr>
          <a:xfrm>
            <a:off x="3384265" y="1774789"/>
            <a:ext cx="640080" cy="377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4" name="Connecteur droit 13">
            <a:extLst>
              <a:ext uri="{FF2B5EF4-FFF2-40B4-BE49-F238E27FC236}">
                <a16:creationId xmlns:a16="http://schemas.microsoft.com/office/drawing/2014/main" id="{A91AE70A-7351-4B8F-9055-5AEF2B96D2F9}"/>
              </a:ext>
            </a:extLst>
          </p:cNvPr>
          <p:cNvCxnSpPr>
            <a:cxnSpLocks/>
          </p:cNvCxnSpPr>
          <p:nvPr/>
        </p:nvCxnSpPr>
        <p:spPr>
          <a:xfrm>
            <a:off x="3727165" y="1763359"/>
            <a:ext cx="189000" cy="0"/>
          </a:xfrm>
          <a:prstGeom prst="line">
            <a:avLst/>
          </a:prstGeom>
          <a:ln w="19050">
            <a:solidFill>
              <a:srgbClr val="8F9AA2"/>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67797C51-45C9-43A0-8D50-6571D3790F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28184" y="1149434"/>
            <a:ext cx="2182808" cy="1523689"/>
          </a:xfrm>
          <a:prstGeom prst="rect">
            <a:avLst/>
          </a:prstGeom>
        </p:spPr>
      </p:pic>
      <p:pic>
        <p:nvPicPr>
          <p:cNvPr id="8" name="Image 7">
            <a:extLst>
              <a:ext uri="{FF2B5EF4-FFF2-40B4-BE49-F238E27FC236}">
                <a16:creationId xmlns:a16="http://schemas.microsoft.com/office/drawing/2014/main" id="{AF5CDA65-E052-4D51-BAA5-753C99AA2A7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0024" y="4095338"/>
            <a:ext cx="2024864" cy="1456843"/>
          </a:xfrm>
          <a:prstGeom prst="rect">
            <a:avLst/>
          </a:prstGeom>
        </p:spPr>
      </p:pic>
      <p:pic>
        <p:nvPicPr>
          <p:cNvPr id="18" name="Image 17">
            <a:extLst>
              <a:ext uri="{FF2B5EF4-FFF2-40B4-BE49-F238E27FC236}">
                <a16:creationId xmlns:a16="http://schemas.microsoft.com/office/drawing/2014/main" id="{EB86158C-1AA9-46E5-A49A-A62721A9ED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9557" y="59034"/>
            <a:ext cx="2260230" cy="777678"/>
          </a:xfrm>
          <a:prstGeom prst="rect">
            <a:avLst/>
          </a:prstGeom>
        </p:spPr>
      </p:pic>
      <p:pic>
        <p:nvPicPr>
          <p:cNvPr id="7" name="Image 6">
            <a:extLst>
              <a:ext uri="{FF2B5EF4-FFF2-40B4-BE49-F238E27FC236}">
                <a16:creationId xmlns:a16="http://schemas.microsoft.com/office/drawing/2014/main" id="{00B7C826-0B3D-408C-9A28-F5DF643EF7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01860" y="4385678"/>
            <a:ext cx="2291627" cy="1523688"/>
          </a:xfrm>
          <a:prstGeom prst="rect">
            <a:avLst/>
          </a:prstGeom>
        </p:spPr>
      </p:pic>
    </p:spTree>
    <p:extLst>
      <p:ext uri="{BB962C8B-B14F-4D97-AF65-F5344CB8AC3E}">
        <p14:creationId xmlns:p14="http://schemas.microsoft.com/office/powerpoint/2010/main" val="265994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157B7C8-3B59-4DDE-ADBC-1BF5F15609D4}"/>
              </a:ext>
            </a:extLst>
          </p:cNvPr>
          <p:cNvSpPr/>
          <p:nvPr/>
        </p:nvSpPr>
        <p:spPr>
          <a:xfrm>
            <a:off x="5289594" y="407222"/>
            <a:ext cx="1236702" cy="721913"/>
          </a:xfrm>
          <a:prstGeom prst="rect">
            <a:avLst/>
          </a:prstGeom>
          <a:solidFill>
            <a:srgbClr val="3F1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Handicap</a:t>
            </a:r>
          </a:p>
        </p:txBody>
      </p:sp>
      <p:sp>
        <p:nvSpPr>
          <p:cNvPr id="23" name="Rectangle 22">
            <a:extLst>
              <a:ext uri="{FF2B5EF4-FFF2-40B4-BE49-F238E27FC236}">
                <a16:creationId xmlns:a16="http://schemas.microsoft.com/office/drawing/2014/main" id="{E49AE750-EC4A-4F6E-9B97-C6B6F5E878C7}"/>
              </a:ext>
            </a:extLst>
          </p:cNvPr>
          <p:cNvSpPr/>
          <p:nvPr/>
        </p:nvSpPr>
        <p:spPr>
          <a:xfrm>
            <a:off x="2018040" y="5356060"/>
            <a:ext cx="1236702" cy="1071538"/>
          </a:xfrm>
          <a:prstGeom prst="rect">
            <a:avLst/>
          </a:prstGeom>
          <a:solidFill>
            <a:srgbClr val="3F1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En route pour l’école</a:t>
            </a:r>
          </a:p>
        </p:txBody>
      </p:sp>
      <p:sp>
        <p:nvSpPr>
          <p:cNvPr id="19" name="Organigramme : Connecteur page suivante 18">
            <a:extLst>
              <a:ext uri="{FF2B5EF4-FFF2-40B4-BE49-F238E27FC236}">
                <a16:creationId xmlns:a16="http://schemas.microsoft.com/office/drawing/2014/main" id="{E218B8DE-9499-42E2-876B-870A22C7D714}"/>
              </a:ext>
            </a:extLst>
          </p:cNvPr>
          <p:cNvSpPr/>
          <p:nvPr/>
        </p:nvSpPr>
        <p:spPr>
          <a:xfrm>
            <a:off x="7541739" y="1677774"/>
            <a:ext cx="1490592" cy="1304739"/>
          </a:xfrm>
          <a:prstGeom prst="flowChartOffpageConnector">
            <a:avLst/>
          </a:prstGeom>
          <a:solidFill>
            <a:srgbClr val="FB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Ethnies minoritaires</a:t>
            </a:r>
          </a:p>
        </p:txBody>
      </p:sp>
      <p:sp>
        <p:nvSpPr>
          <p:cNvPr id="16" name="Organigramme : Document 15">
            <a:extLst>
              <a:ext uri="{FF2B5EF4-FFF2-40B4-BE49-F238E27FC236}">
                <a16:creationId xmlns:a16="http://schemas.microsoft.com/office/drawing/2014/main" id="{D8161592-F3E6-4EED-8FA0-CE95DA7451BE}"/>
              </a:ext>
            </a:extLst>
          </p:cNvPr>
          <p:cNvSpPr/>
          <p:nvPr/>
        </p:nvSpPr>
        <p:spPr>
          <a:xfrm>
            <a:off x="7492241" y="4953559"/>
            <a:ext cx="1296324" cy="1304739"/>
          </a:xfrm>
          <a:prstGeom prst="flowChartDocumen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 Monde rural</a:t>
            </a:r>
          </a:p>
        </p:txBody>
      </p:sp>
      <p:pic>
        <p:nvPicPr>
          <p:cNvPr id="3" name="Image 2">
            <a:extLst>
              <a:ext uri="{FF2B5EF4-FFF2-40B4-BE49-F238E27FC236}">
                <a16:creationId xmlns:a16="http://schemas.microsoft.com/office/drawing/2014/main" id="{844FA333-ADB2-4418-8C79-7CE055EEDA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2600" y="1544739"/>
            <a:ext cx="4250531" cy="3535328"/>
          </a:xfrm>
          <a:prstGeom prst="ellipse">
            <a:avLst/>
          </a:prstGeom>
        </p:spPr>
      </p:pic>
      <p:grpSp>
        <p:nvGrpSpPr>
          <p:cNvPr id="4" name="Group 9">
            <a:extLst>
              <a:ext uri="{FF2B5EF4-FFF2-40B4-BE49-F238E27FC236}">
                <a16:creationId xmlns:a16="http://schemas.microsoft.com/office/drawing/2014/main" id="{0841E72E-0DA7-40A5-A07F-2FE6F8274401}"/>
              </a:ext>
            </a:extLst>
          </p:cNvPr>
          <p:cNvGrpSpPr>
            <a:grpSpLocks noChangeAspect="1"/>
          </p:cNvGrpSpPr>
          <p:nvPr/>
        </p:nvGrpSpPr>
        <p:grpSpPr>
          <a:xfrm>
            <a:off x="5712719" y="4123362"/>
            <a:ext cx="1525191" cy="1525184"/>
            <a:chOff x="0" y="0"/>
            <a:chExt cx="6350000" cy="6349975"/>
          </a:xfrm>
        </p:grpSpPr>
        <p:sp>
          <p:nvSpPr>
            <p:cNvPr id="5" name="Freeform 10">
              <a:extLst>
                <a:ext uri="{FF2B5EF4-FFF2-40B4-BE49-F238E27FC236}">
                  <a16:creationId xmlns:a16="http://schemas.microsoft.com/office/drawing/2014/main" id="{7EB5BD85-8CEC-44CD-8F4A-A6E67B3759E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sp>
      </p:grpSp>
      <p:sp>
        <p:nvSpPr>
          <p:cNvPr id="7" name="TextBox 2">
            <a:extLst>
              <a:ext uri="{FF2B5EF4-FFF2-40B4-BE49-F238E27FC236}">
                <a16:creationId xmlns:a16="http://schemas.microsoft.com/office/drawing/2014/main" id="{55C5ACE4-C748-4669-83A6-17D22D15F336}"/>
              </a:ext>
            </a:extLst>
          </p:cNvPr>
          <p:cNvSpPr txBox="1"/>
          <p:nvPr/>
        </p:nvSpPr>
        <p:spPr>
          <a:xfrm>
            <a:off x="3273128" y="98297"/>
            <a:ext cx="2643188" cy="565861"/>
          </a:xfrm>
          <a:prstGeom prst="rect">
            <a:avLst/>
          </a:prstGeom>
        </p:spPr>
        <p:txBody>
          <a:bodyPr wrap="square" lIns="0" tIns="0" rIns="0" bIns="0" rtlCol="0" anchor="t">
            <a:spAutoFit/>
          </a:bodyPr>
          <a:lstStyle/>
          <a:p>
            <a:pPr algn="ctr">
              <a:lnSpc>
                <a:spcPts val="5188"/>
              </a:lnSpc>
            </a:pPr>
            <a:r>
              <a:rPr lang="en-US" sz="2250" spc="249" dirty="0">
                <a:solidFill>
                  <a:srgbClr val="92D050"/>
                </a:solidFill>
                <a:latin typeface="League Spartan Bold"/>
              </a:rPr>
              <a:t>PHOUT</a:t>
            </a:r>
          </a:p>
        </p:txBody>
      </p:sp>
      <p:pic>
        <p:nvPicPr>
          <p:cNvPr id="8" name="Picture 6">
            <a:extLst>
              <a:ext uri="{FF2B5EF4-FFF2-40B4-BE49-F238E27FC236}">
                <a16:creationId xmlns:a16="http://schemas.microsoft.com/office/drawing/2014/main" id="{B721C63C-7B5D-4B16-94EC-FB33DD06F05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20838505">
            <a:off x="7647324" y="4396220"/>
            <a:ext cx="511921" cy="731316"/>
          </a:xfrm>
          <a:prstGeom prst="rect">
            <a:avLst/>
          </a:prstGeom>
        </p:spPr>
      </p:pic>
      <p:pic>
        <p:nvPicPr>
          <p:cNvPr id="9" name="Picture 2">
            <a:extLst>
              <a:ext uri="{FF2B5EF4-FFF2-40B4-BE49-F238E27FC236}">
                <a16:creationId xmlns:a16="http://schemas.microsoft.com/office/drawing/2014/main" id="{243D75A3-7B3F-4BAA-B85D-CF624254BA9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254624">
            <a:off x="1739416" y="812525"/>
            <a:ext cx="591174" cy="844534"/>
          </a:xfrm>
          <a:prstGeom prst="rect">
            <a:avLst/>
          </a:prstGeom>
        </p:spPr>
      </p:pic>
      <p:pic>
        <p:nvPicPr>
          <p:cNvPr id="10" name="Picture 3">
            <a:extLst>
              <a:ext uri="{FF2B5EF4-FFF2-40B4-BE49-F238E27FC236}">
                <a16:creationId xmlns:a16="http://schemas.microsoft.com/office/drawing/2014/main" id="{4D13A4F9-76B1-415D-BF02-6A3E9A68555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21028903">
            <a:off x="5463794" y="-276289"/>
            <a:ext cx="563071" cy="804386"/>
          </a:xfrm>
          <a:prstGeom prst="rect">
            <a:avLst/>
          </a:prstGeom>
        </p:spPr>
      </p:pic>
      <p:pic>
        <p:nvPicPr>
          <p:cNvPr id="11" name="Picture 4">
            <a:extLst>
              <a:ext uri="{FF2B5EF4-FFF2-40B4-BE49-F238E27FC236}">
                <a16:creationId xmlns:a16="http://schemas.microsoft.com/office/drawing/2014/main" id="{2FE5F7A3-1918-4BA3-BB0C-1E984754AE6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rot="254624">
            <a:off x="2468360" y="4568511"/>
            <a:ext cx="563555" cy="852997"/>
          </a:xfrm>
          <a:prstGeom prst="rect">
            <a:avLst/>
          </a:prstGeom>
        </p:spPr>
      </p:pic>
      <p:pic>
        <p:nvPicPr>
          <p:cNvPr id="12" name="Picture 7">
            <a:extLst>
              <a:ext uri="{FF2B5EF4-FFF2-40B4-BE49-F238E27FC236}">
                <a16:creationId xmlns:a16="http://schemas.microsoft.com/office/drawing/2014/main" id="{D1AE0A34-824C-4999-9604-BEDD1F7D463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rot="254624">
            <a:off x="738702" y="2697091"/>
            <a:ext cx="537150" cy="767356"/>
          </a:xfrm>
          <a:prstGeom prst="rect">
            <a:avLst/>
          </a:prstGeom>
        </p:spPr>
      </p:pic>
      <p:pic>
        <p:nvPicPr>
          <p:cNvPr id="13" name="Picture 5">
            <a:extLst>
              <a:ext uri="{FF2B5EF4-FFF2-40B4-BE49-F238E27FC236}">
                <a16:creationId xmlns:a16="http://schemas.microsoft.com/office/drawing/2014/main" id="{133316A8-D913-42BC-8329-37CA56927606}"/>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rot="518310">
            <a:off x="7861554" y="1051348"/>
            <a:ext cx="557698" cy="796711"/>
          </a:xfrm>
          <a:prstGeom prst="rect">
            <a:avLst/>
          </a:prstGeom>
        </p:spPr>
      </p:pic>
      <p:pic>
        <p:nvPicPr>
          <p:cNvPr id="14" name="Image 13">
            <a:extLst>
              <a:ext uri="{FF2B5EF4-FFF2-40B4-BE49-F238E27FC236}">
                <a16:creationId xmlns:a16="http://schemas.microsoft.com/office/drawing/2014/main" id="{46DBF43B-7BD3-49F4-9328-13522AB140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189990" y="4629595"/>
            <a:ext cx="1615736" cy="1628703"/>
          </a:xfrm>
          <a:prstGeom prst="ellipse">
            <a:avLst/>
          </a:prstGeom>
        </p:spPr>
      </p:pic>
      <p:pic>
        <p:nvPicPr>
          <p:cNvPr id="15" name="Image 14">
            <a:extLst>
              <a:ext uri="{FF2B5EF4-FFF2-40B4-BE49-F238E27FC236}">
                <a16:creationId xmlns:a16="http://schemas.microsoft.com/office/drawing/2014/main" id="{976C7971-F259-4025-BFFB-4B5B0A67B58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778321" y="705101"/>
            <a:ext cx="1525191" cy="1566394"/>
          </a:xfrm>
          <a:prstGeom prst="ellipse">
            <a:avLst/>
          </a:prstGeom>
        </p:spPr>
      </p:pic>
      <p:pic>
        <p:nvPicPr>
          <p:cNvPr id="17" name="Image 16">
            <a:extLst>
              <a:ext uri="{FF2B5EF4-FFF2-40B4-BE49-F238E27FC236}">
                <a16:creationId xmlns:a16="http://schemas.microsoft.com/office/drawing/2014/main" id="{F787E1E6-470D-45D8-9C41-FC9CF45458D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020490" y="1805522"/>
            <a:ext cx="1526518" cy="1506882"/>
          </a:xfrm>
          <a:prstGeom prst="ellipse">
            <a:avLst/>
          </a:prstGeom>
        </p:spPr>
      </p:pic>
      <p:sp>
        <p:nvSpPr>
          <p:cNvPr id="20" name="TextBox 2">
            <a:extLst>
              <a:ext uri="{FF2B5EF4-FFF2-40B4-BE49-F238E27FC236}">
                <a16:creationId xmlns:a16="http://schemas.microsoft.com/office/drawing/2014/main" id="{C7419BD5-6926-40EB-907F-54B667921B71}"/>
              </a:ext>
            </a:extLst>
          </p:cNvPr>
          <p:cNvSpPr txBox="1"/>
          <p:nvPr/>
        </p:nvSpPr>
        <p:spPr>
          <a:xfrm>
            <a:off x="6783749" y="3254317"/>
            <a:ext cx="1021134" cy="565861"/>
          </a:xfrm>
          <a:prstGeom prst="rect">
            <a:avLst/>
          </a:prstGeom>
        </p:spPr>
        <p:txBody>
          <a:bodyPr wrap="square" lIns="0" tIns="0" rIns="0" bIns="0" rtlCol="0" anchor="t">
            <a:spAutoFit/>
          </a:bodyPr>
          <a:lstStyle/>
          <a:p>
            <a:pPr algn="ctr">
              <a:lnSpc>
                <a:spcPts val="5188"/>
              </a:lnSpc>
            </a:pPr>
            <a:r>
              <a:rPr lang="en-US" sz="2250" spc="249" dirty="0">
                <a:solidFill>
                  <a:srgbClr val="92D050"/>
                </a:solidFill>
                <a:latin typeface="League Spartan Bold"/>
              </a:rPr>
              <a:t>PRIN</a:t>
            </a:r>
          </a:p>
        </p:txBody>
      </p:sp>
      <p:sp>
        <p:nvSpPr>
          <p:cNvPr id="21" name="TextBox 2">
            <a:extLst>
              <a:ext uri="{FF2B5EF4-FFF2-40B4-BE49-F238E27FC236}">
                <a16:creationId xmlns:a16="http://schemas.microsoft.com/office/drawing/2014/main" id="{B3D88E6D-69B4-4AAA-BCC6-4E633543BB5A}"/>
              </a:ext>
            </a:extLst>
          </p:cNvPr>
          <p:cNvSpPr txBox="1"/>
          <p:nvPr/>
        </p:nvSpPr>
        <p:spPr>
          <a:xfrm>
            <a:off x="5696083" y="5528413"/>
            <a:ext cx="1796158" cy="565861"/>
          </a:xfrm>
          <a:prstGeom prst="rect">
            <a:avLst/>
          </a:prstGeom>
        </p:spPr>
        <p:txBody>
          <a:bodyPr wrap="square" lIns="0" tIns="0" rIns="0" bIns="0" rtlCol="0" anchor="t">
            <a:spAutoFit/>
          </a:bodyPr>
          <a:lstStyle/>
          <a:p>
            <a:pPr algn="ctr">
              <a:lnSpc>
                <a:spcPts val="5188"/>
              </a:lnSpc>
            </a:pPr>
            <a:r>
              <a:rPr lang="en-US" sz="2250" spc="249" dirty="0">
                <a:solidFill>
                  <a:srgbClr val="92D050"/>
                </a:solidFill>
                <a:latin typeface="League Spartan Bold"/>
              </a:rPr>
              <a:t>JEFREY</a:t>
            </a:r>
          </a:p>
        </p:txBody>
      </p:sp>
      <p:sp>
        <p:nvSpPr>
          <p:cNvPr id="22" name="TextBox 2">
            <a:extLst>
              <a:ext uri="{FF2B5EF4-FFF2-40B4-BE49-F238E27FC236}">
                <a16:creationId xmlns:a16="http://schemas.microsoft.com/office/drawing/2014/main" id="{5ADB07DF-FADB-46AD-A685-FA08EADBA92B}"/>
              </a:ext>
            </a:extLst>
          </p:cNvPr>
          <p:cNvSpPr txBox="1"/>
          <p:nvPr/>
        </p:nvSpPr>
        <p:spPr>
          <a:xfrm>
            <a:off x="3273128" y="6116644"/>
            <a:ext cx="1796158" cy="565861"/>
          </a:xfrm>
          <a:prstGeom prst="rect">
            <a:avLst/>
          </a:prstGeom>
        </p:spPr>
        <p:txBody>
          <a:bodyPr wrap="square" lIns="0" tIns="0" rIns="0" bIns="0" rtlCol="0" anchor="t">
            <a:spAutoFit/>
          </a:bodyPr>
          <a:lstStyle/>
          <a:p>
            <a:pPr algn="ctr">
              <a:lnSpc>
                <a:spcPts val="5188"/>
              </a:lnSpc>
            </a:pPr>
            <a:r>
              <a:rPr lang="en-US" sz="2250" spc="249" dirty="0">
                <a:solidFill>
                  <a:srgbClr val="92D050"/>
                </a:solidFill>
                <a:latin typeface="League Spartan Bold"/>
              </a:rPr>
              <a:t>SINETH</a:t>
            </a:r>
          </a:p>
        </p:txBody>
      </p:sp>
      <p:sp>
        <p:nvSpPr>
          <p:cNvPr id="2" name="Organigramme : Connecteur page suivante 1">
            <a:extLst>
              <a:ext uri="{FF2B5EF4-FFF2-40B4-BE49-F238E27FC236}">
                <a16:creationId xmlns:a16="http://schemas.microsoft.com/office/drawing/2014/main" id="{56A6E16D-F885-5ED2-1E35-8FCE3A1FD002}"/>
              </a:ext>
            </a:extLst>
          </p:cNvPr>
          <p:cNvSpPr/>
          <p:nvPr/>
        </p:nvSpPr>
        <p:spPr>
          <a:xfrm>
            <a:off x="1216428" y="1641120"/>
            <a:ext cx="1490592" cy="1249490"/>
          </a:xfrm>
          <a:prstGeom prst="flowChartOffpageConnector">
            <a:avLst/>
          </a:prstGeom>
          <a:solidFill>
            <a:srgbClr val="FBD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Mission Bambou</a:t>
            </a:r>
          </a:p>
        </p:txBody>
      </p:sp>
      <p:sp>
        <p:nvSpPr>
          <p:cNvPr id="18" name="Organigramme : Document 17">
            <a:extLst>
              <a:ext uri="{FF2B5EF4-FFF2-40B4-BE49-F238E27FC236}">
                <a16:creationId xmlns:a16="http://schemas.microsoft.com/office/drawing/2014/main" id="{7060FFBD-D4C6-6494-FA6F-58EAF324A420}"/>
              </a:ext>
            </a:extLst>
          </p:cNvPr>
          <p:cNvSpPr/>
          <p:nvPr/>
        </p:nvSpPr>
        <p:spPr>
          <a:xfrm>
            <a:off x="323475" y="3464030"/>
            <a:ext cx="1296324" cy="1304739"/>
          </a:xfrm>
          <a:prstGeom prst="flowChartDocumen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88" b="1" dirty="0">
                <a:latin typeface="Barlow" panose="00000500000000000000" pitchFamily="2" charset="0"/>
              </a:rPr>
              <a:t> Centre </a:t>
            </a:r>
            <a:r>
              <a:rPr lang="fr-FR" sz="1688" b="1" dirty="0" err="1">
                <a:latin typeface="Barlow" panose="00000500000000000000" pitchFamily="2" charset="0"/>
              </a:rPr>
              <a:t>Sisophon</a:t>
            </a:r>
            <a:endParaRPr lang="fr-FR" sz="1688" b="1" dirty="0">
              <a:latin typeface="Barlow" panose="00000500000000000000" pitchFamily="2" charset="0"/>
            </a:endParaRPr>
          </a:p>
        </p:txBody>
      </p:sp>
    </p:spTree>
    <p:extLst>
      <p:ext uri="{BB962C8B-B14F-4D97-AF65-F5344CB8AC3E}">
        <p14:creationId xmlns:p14="http://schemas.microsoft.com/office/powerpoint/2010/main" val="405654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2"/>
          <p:cNvSpPr txBox="1"/>
          <p:nvPr/>
        </p:nvSpPr>
        <p:spPr>
          <a:xfrm>
            <a:off x="2471713" y="921953"/>
            <a:ext cx="4880343" cy="666849"/>
          </a:xfrm>
          <a:prstGeom prst="rect">
            <a:avLst/>
          </a:prstGeom>
        </p:spPr>
        <p:txBody>
          <a:bodyPr wrap="square" lIns="0" tIns="0" rIns="0" bIns="0" rtlCol="0" anchor="t">
            <a:spAutoFit/>
          </a:bodyPr>
          <a:lstStyle/>
          <a:p>
            <a:pPr algn="ctr">
              <a:lnSpc>
                <a:spcPts val="5188"/>
              </a:lnSpc>
            </a:pPr>
            <a:r>
              <a:rPr lang="en-US" sz="4988" b="1" spc="249" dirty="0">
                <a:solidFill>
                  <a:srgbClr val="FFFFFF"/>
                </a:solidFill>
                <a:latin typeface="League Spartan Bold"/>
              </a:rPr>
              <a:t>JEFREY</a:t>
            </a:r>
          </a:p>
        </p:txBody>
      </p:sp>
      <p:sp>
        <p:nvSpPr>
          <p:cNvPr id="3" name="TextBox 3"/>
          <p:cNvSpPr txBox="1"/>
          <p:nvPr/>
        </p:nvSpPr>
        <p:spPr>
          <a:xfrm>
            <a:off x="1908157" y="183082"/>
            <a:ext cx="6180913" cy="609526"/>
          </a:xfrm>
          <a:prstGeom prst="rect">
            <a:avLst/>
          </a:prstGeom>
        </p:spPr>
        <p:txBody>
          <a:bodyPr lIns="0" tIns="0" rIns="0" bIns="0" rtlCol="0" anchor="t">
            <a:spAutoFit/>
          </a:bodyPr>
          <a:lstStyle/>
          <a:p>
            <a:pPr algn="ctr">
              <a:lnSpc>
                <a:spcPts val="5057"/>
              </a:lnSpc>
            </a:pPr>
            <a:r>
              <a:rPr lang="en-US" sz="4078" b="1" spc="203" dirty="0">
                <a:solidFill>
                  <a:srgbClr val="FBD370"/>
                </a:solidFill>
                <a:latin typeface="Yellowtail"/>
              </a:rPr>
              <a:t>Le monde rural </a:t>
            </a:r>
          </a:p>
        </p:txBody>
      </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3843252">
            <a:off x="-296081" y="56322"/>
            <a:ext cx="2713537" cy="1818069"/>
          </a:xfrm>
          <a:prstGeom prst="rect">
            <a:avLst/>
          </a:prstGeom>
        </p:spPr>
      </p:pic>
      <p:pic>
        <p:nvPicPr>
          <p:cNvPr id="5" name="Picture 5"/>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8408597">
            <a:off x="-645801" y="1117057"/>
            <a:ext cx="2268010" cy="5091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5400000">
            <a:off x="1670020" y="72919"/>
            <a:ext cx="1062511" cy="1166678"/>
          </a:xfrm>
          <a:prstGeom prst="rect">
            <a:avLst/>
          </a:prstGeom>
        </p:spPr>
      </p:pic>
      <p:pic>
        <p:nvPicPr>
          <p:cNvPr id="7" name="Picture 7"/>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3389321">
            <a:off x="-857356" y="3640953"/>
            <a:ext cx="2263671" cy="50817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5400000">
            <a:off x="-509697" y="2743946"/>
            <a:ext cx="1060478" cy="1164446"/>
          </a:xfrm>
          <a:prstGeom prst="rect">
            <a:avLst/>
          </a:prstGeom>
        </p:spPr>
      </p:pic>
      <p:grpSp>
        <p:nvGrpSpPr>
          <p:cNvPr id="9" name="Group 9"/>
          <p:cNvGrpSpPr>
            <a:grpSpLocks noChangeAspect="1"/>
          </p:cNvGrpSpPr>
          <p:nvPr/>
        </p:nvGrpSpPr>
        <p:grpSpPr>
          <a:xfrm>
            <a:off x="685801" y="366355"/>
            <a:ext cx="2444714" cy="2444704"/>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cstate="email">
                <a:extLst>
                  <a:ext uri="{28A0092B-C50C-407E-A947-70E740481C1C}">
                    <a14:useLocalDpi xmlns:a14="http://schemas.microsoft.com/office/drawing/2010/main"/>
                  </a:ext>
                </a:extLst>
              </a:blip>
              <a:stretch>
                <a:fillRect/>
              </a:stretch>
            </a:blipFill>
          </p:spPr>
        </p:sp>
      </p:grpSp>
      <p:grpSp>
        <p:nvGrpSpPr>
          <p:cNvPr id="11" name="Group 11"/>
          <p:cNvGrpSpPr/>
          <p:nvPr/>
        </p:nvGrpSpPr>
        <p:grpSpPr>
          <a:xfrm>
            <a:off x="6866628" y="91570"/>
            <a:ext cx="2191886" cy="219188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F1C20"/>
            </a:solidFill>
          </p:spPr>
        </p:sp>
        <p:sp>
          <p:nvSpPr>
            <p:cNvPr id="13" name="TextBox 13"/>
            <p:cNvSpPr txBox="1"/>
            <p:nvPr/>
          </p:nvSpPr>
          <p:spPr>
            <a:xfrm>
              <a:off x="76200" y="38100"/>
              <a:ext cx="660400" cy="698500"/>
            </a:xfrm>
            <a:prstGeom prst="rect">
              <a:avLst/>
            </a:prstGeom>
          </p:spPr>
          <p:txBody>
            <a:bodyPr lIns="47625" tIns="47625" rIns="47625" bIns="47625" rtlCol="0" anchor="ctr"/>
            <a:lstStyle/>
            <a:p>
              <a:pPr algn="ctr">
                <a:lnSpc>
                  <a:spcPts val="1926"/>
                </a:lnSpc>
              </a:pPr>
              <a:endParaRPr sz="1688"/>
            </a:p>
          </p:txBody>
        </p:sp>
      </p:grpSp>
      <p:sp>
        <p:nvSpPr>
          <p:cNvPr id="14" name="TextBox 14"/>
          <p:cNvSpPr txBox="1"/>
          <p:nvPr/>
        </p:nvSpPr>
        <p:spPr>
          <a:xfrm>
            <a:off x="6965451" y="2280327"/>
            <a:ext cx="2093063" cy="228076"/>
          </a:xfrm>
          <a:prstGeom prst="rect">
            <a:avLst/>
          </a:prstGeom>
        </p:spPr>
        <p:txBody>
          <a:bodyPr lIns="0" tIns="0" rIns="0" bIns="0" rtlCol="0" anchor="t">
            <a:spAutoFit/>
          </a:bodyPr>
          <a:lstStyle/>
          <a:p>
            <a:pPr algn="ctr">
              <a:lnSpc>
                <a:spcPts val="1926"/>
              </a:lnSpc>
            </a:pPr>
            <a:r>
              <a:rPr lang="en-US" sz="1553" spc="217">
                <a:solidFill>
                  <a:srgbClr val="FBD370"/>
                </a:solidFill>
                <a:latin typeface="Lato Heavy"/>
              </a:rPr>
              <a:t>PHILIPPINES</a:t>
            </a:r>
          </a:p>
        </p:txBody>
      </p:sp>
      <p:grpSp>
        <p:nvGrpSpPr>
          <p:cNvPr id="15" name="Group 15"/>
          <p:cNvGrpSpPr/>
          <p:nvPr/>
        </p:nvGrpSpPr>
        <p:grpSpPr>
          <a:xfrm>
            <a:off x="3472562" y="1732971"/>
            <a:ext cx="2826238" cy="830720"/>
            <a:chOff x="177365" y="297599"/>
            <a:chExt cx="1443998" cy="328185"/>
          </a:xfrm>
        </p:grpSpPr>
        <p:sp>
          <p:nvSpPr>
            <p:cNvPr id="16" name="Freeform 16"/>
            <p:cNvSpPr/>
            <p:nvPr/>
          </p:nvSpPr>
          <p:spPr>
            <a:xfrm>
              <a:off x="177365" y="316749"/>
              <a:ext cx="1443998" cy="309035"/>
            </a:xfrm>
            <a:custGeom>
              <a:avLst/>
              <a:gdLst/>
              <a:ahLst/>
              <a:cxnLst/>
              <a:rect l="l" t="t" r="r" b="b"/>
              <a:pathLst>
                <a:path w="1443998" h="309035">
                  <a:moveTo>
                    <a:pt x="0" y="0"/>
                  </a:moveTo>
                  <a:lnTo>
                    <a:pt x="1443998" y="0"/>
                  </a:lnTo>
                  <a:lnTo>
                    <a:pt x="1443998" y="309035"/>
                  </a:lnTo>
                  <a:lnTo>
                    <a:pt x="0" y="309035"/>
                  </a:lnTo>
                  <a:close/>
                </a:path>
              </a:pathLst>
            </a:custGeom>
            <a:solidFill>
              <a:srgbClr val="3F1C20"/>
            </a:solidFill>
          </p:spPr>
        </p:sp>
        <p:sp>
          <p:nvSpPr>
            <p:cNvPr id="17" name="TextBox 17"/>
            <p:cNvSpPr txBox="1"/>
            <p:nvPr/>
          </p:nvSpPr>
          <p:spPr>
            <a:xfrm>
              <a:off x="177365" y="297599"/>
              <a:ext cx="1443997" cy="318560"/>
            </a:xfrm>
            <a:prstGeom prst="rect">
              <a:avLst/>
            </a:prstGeom>
          </p:spPr>
          <p:txBody>
            <a:bodyPr lIns="47625" tIns="47625" rIns="47625" bIns="47625" rtlCol="0" anchor="ctr"/>
            <a:lstStyle/>
            <a:p>
              <a:pPr algn="ctr">
                <a:lnSpc>
                  <a:spcPts val="2507"/>
                </a:lnSpc>
              </a:pPr>
              <a:r>
                <a:rPr lang="en-US" sz="1875" dirty="0">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Il nous </a:t>
              </a:r>
              <a:r>
                <a:rPr lang="en-US" sz="1875" dirty="0" err="1">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raconte</a:t>
              </a:r>
              <a:r>
                <a:rPr lang="en-US" sz="1875" dirty="0">
                  <a:solidFill>
                    <a:schemeClr val="bg1"/>
                  </a:solidFill>
                  <a:latin typeface="Barlow" panose="00000500000000000000" pitchFamily="2" charset="0"/>
                  <a:hlinkClick r:id="rId12">
                    <a:extLst>
                      <a:ext uri="{A12FA001-AC4F-418D-AE19-62706E023703}">
                        <ahyp:hlinkClr xmlns:ahyp="http://schemas.microsoft.com/office/drawing/2018/hyperlinkcolor" val="tx"/>
                      </a:ext>
                    </a:extLst>
                  </a:hlinkClick>
                </a:rPr>
                <a:t>...</a:t>
              </a:r>
              <a:endParaRPr lang="en-US" sz="1875" dirty="0">
                <a:solidFill>
                  <a:schemeClr val="bg1"/>
                </a:solidFill>
                <a:latin typeface="Barlow" panose="00000500000000000000" pitchFamily="2" charset="0"/>
              </a:endParaRPr>
            </a:p>
          </p:txBody>
        </p:sp>
      </p:grpSp>
      <p:pic>
        <p:nvPicPr>
          <p:cNvPr id="21" name="Picture 2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55420" y="3429001"/>
            <a:ext cx="4893419" cy="3272474"/>
          </a:xfrm>
          <a:prstGeom prst="rect">
            <a:avLst/>
          </a:prstGeom>
        </p:spPr>
      </p:pic>
      <p:pic>
        <p:nvPicPr>
          <p:cNvPr id="27" name="Image 26">
            <a:extLst>
              <a:ext uri="{FF2B5EF4-FFF2-40B4-BE49-F238E27FC236}">
                <a16:creationId xmlns:a16="http://schemas.microsoft.com/office/drawing/2014/main" id="{C78B33E9-9A5C-4639-A3DD-AA88221F925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866626" y="-163202"/>
            <a:ext cx="2221315" cy="2658370"/>
          </a:xfrm>
          <a:prstGeom prst="rect">
            <a:avLst/>
          </a:prstGeom>
        </p:spPr>
      </p:pic>
      <p:sp>
        <p:nvSpPr>
          <p:cNvPr id="30" name="Freeform 16">
            <a:extLst>
              <a:ext uri="{FF2B5EF4-FFF2-40B4-BE49-F238E27FC236}">
                <a16:creationId xmlns:a16="http://schemas.microsoft.com/office/drawing/2014/main" id="{841DF3AE-8A6D-4859-943B-22B3CD12F37B}"/>
              </a:ext>
            </a:extLst>
          </p:cNvPr>
          <p:cNvSpPr/>
          <p:nvPr/>
        </p:nvSpPr>
        <p:spPr>
          <a:xfrm>
            <a:off x="6558954" y="2675046"/>
            <a:ext cx="2454546" cy="2658370"/>
          </a:xfrm>
          <a:custGeom>
            <a:avLst/>
            <a:gdLst/>
            <a:ahLst/>
            <a:cxnLst/>
            <a:rect l="l" t="t" r="r" b="b"/>
            <a:pathLst>
              <a:path w="1443998" h="309035">
                <a:moveTo>
                  <a:pt x="0" y="0"/>
                </a:moveTo>
                <a:lnTo>
                  <a:pt x="1443998" y="0"/>
                </a:lnTo>
                <a:lnTo>
                  <a:pt x="1443998" y="309035"/>
                </a:lnTo>
                <a:lnTo>
                  <a:pt x="0" y="309035"/>
                </a:lnTo>
                <a:close/>
              </a:path>
            </a:pathLst>
          </a:custGeom>
          <a:solidFill>
            <a:srgbClr val="FBD370"/>
          </a:solidFill>
        </p:spPr>
        <p:txBody>
          <a:bodyPr/>
          <a:lstStyle/>
          <a:p>
            <a:pPr algn="ctr"/>
            <a:r>
              <a:rPr lang="fr-FR" sz="1688" dirty="0">
                <a:solidFill>
                  <a:srgbClr val="3F1C20"/>
                </a:solidFill>
                <a:latin typeface="Barlow" panose="00000500000000000000" pitchFamily="2" charset="0"/>
              </a:rPr>
              <a:t>Fiche d’identité du pays</a:t>
            </a:r>
          </a:p>
          <a:p>
            <a:r>
              <a:rPr lang="fr-FR" sz="1500" b="1" dirty="0">
                <a:solidFill>
                  <a:srgbClr val="3F1C20"/>
                </a:solidFill>
                <a:latin typeface="Barlow" panose="00000500000000000000" pitchFamily="2" charset="0"/>
              </a:rPr>
              <a:t>Capitale : </a:t>
            </a:r>
            <a:r>
              <a:rPr lang="fr-FR" sz="1500" dirty="0">
                <a:solidFill>
                  <a:srgbClr val="3F1C20"/>
                </a:solidFill>
                <a:latin typeface="Barlow" panose="00000500000000000000" pitchFamily="2" charset="0"/>
              </a:rPr>
              <a:t>Manille</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Population : </a:t>
            </a:r>
            <a:r>
              <a:rPr lang="fr-FR" sz="1500" dirty="0">
                <a:solidFill>
                  <a:srgbClr val="3F1C20"/>
                </a:solidFill>
                <a:latin typeface="Barlow" panose="00000500000000000000" pitchFamily="2" charset="0"/>
              </a:rPr>
              <a:t>111 millions d’hab. </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Langue parlée : </a:t>
            </a:r>
            <a:r>
              <a:rPr lang="fr-FR" sz="1500" dirty="0">
                <a:solidFill>
                  <a:srgbClr val="3F1C20"/>
                </a:solidFill>
                <a:latin typeface="Barlow" panose="00000500000000000000" pitchFamily="2" charset="0"/>
              </a:rPr>
              <a:t>Tagalog, Anglais</a:t>
            </a:r>
            <a:endParaRPr lang="fr-FR" sz="1500" b="1" dirty="0">
              <a:solidFill>
                <a:srgbClr val="3F1C20"/>
              </a:solidFill>
              <a:latin typeface="Barlow" panose="00000500000000000000" pitchFamily="2" charset="0"/>
            </a:endParaRPr>
          </a:p>
          <a:p>
            <a:r>
              <a:rPr lang="fr-FR" sz="1500" b="1" dirty="0">
                <a:solidFill>
                  <a:srgbClr val="3F1C20"/>
                </a:solidFill>
                <a:latin typeface="Barlow" panose="00000500000000000000" pitchFamily="2" charset="0"/>
              </a:rPr>
              <a:t>Monnaie : </a:t>
            </a:r>
            <a:r>
              <a:rPr lang="fr-FR" sz="1500" dirty="0">
                <a:solidFill>
                  <a:srgbClr val="3F1C20"/>
                </a:solidFill>
                <a:latin typeface="Barlow" panose="00000500000000000000" pitchFamily="2" charset="0"/>
              </a:rPr>
              <a:t>le peso philippin. 1€ = 55 PHP</a:t>
            </a:r>
          </a:p>
          <a:p>
            <a:r>
              <a:rPr lang="fr-FR" sz="1500" b="1" dirty="0">
                <a:solidFill>
                  <a:srgbClr val="3F1C20"/>
                </a:solidFill>
                <a:latin typeface="Barlow" panose="00000500000000000000" pitchFamily="2" charset="0"/>
              </a:rPr>
              <a:t>Religion : </a:t>
            </a:r>
            <a:r>
              <a:rPr lang="fr-FR" sz="1500" dirty="0">
                <a:solidFill>
                  <a:srgbClr val="3F1C20"/>
                </a:solidFill>
                <a:latin typeface="Barlow" panose="00000500000000000000" pitchFamily="2" charset="0"/>
              </a:rPr>
              <a:t>83% catholiques, 6% protestants, 5% musulmans</a:t>
            </a:r>
          </a:p>
          <a:p>
            <a:r>
              <a:rPr lang="fr-FR" sz="1688" dirty="0">
                <a:solidFill>
                  <a:srgbClr val="3F1C20"/>
                </a:solidFill>
                <a:latin typeface="Barlow" panose="00000500000000000000" pitchFamily="2" charset="0"/>
              </a:rPr>
              <a:t>  </a:t>
            </a:r>
          </a:p>
        </p:txBody>
      </p:sp>
      <p:sp>
        <p:nvSpPr>
          <p:cNvPr id="34" name="Freeform 19">
            <a:extLst>
              <a:ext uri="{FF2B5EF4-FFF2-40B4-BE49-F238E27FC236}">
                <a16:creationId xmlns:a16="http://schemas.microsoft.com/office/drawing/2014/main" id="{EB019CD3-2692-4813-AE49-BCA8B8BA5D26}"/>
              </a:ext>
            </a:extLst>
          </p:cNvPr>
          <p:cNvSpPr/>
          <p:nvPr/>
        </p:nvSpPr>
        <p:spPr>
          <a:xfrm>
            <a:off x="5509677" y="3137785"/>
            <a:ext cx="3543945" cy="2323549"/>
          </a:xfrm>
          <a:custGeom>
            <a:avLst/>
            <a:gdLst/>
            <a:ahLst/>
            <a:cxnLst/>
            <a:rect l="l" t="t" r="r" b="b"/>
            <a:pathLst>
              <a:path w="1443998" h="1109706">
                <a:moveTo>
                  <a:pt x="0" y="0"/>
                </a:moveTo>
                <a:lnTo>
                  <a:pt x="1443998" y="0"/>
                </a:lnTo>
                <a:lnTo>
                  <a:pt x="1443998" y="1109706"/>
                </a:lnTo>
                <a:lnTo>
                  <a:pt x="0" y="1109706"/>
                </a:lnTo>
                <a:close/>
              </a:path>
            </a:pathLst>
          </a:custGeom>
          <a:solidFill>
            <a:srgbClr val="3F1C20"/>
          </a:solidFill>
        </p:spPr>
        <p:txBody>
          <a:bodyPr/>
          <a:lstStyle/>
          <a:p>
            <a:pPr marL="218311" lvl="1">
              <a:lnSpc>
                <a:spcPts val="2507"/>
              </a:lnSpc>
            </a:pPr>
            <a:r>
              <a:rPr lang="en-US" sz="1688" b="1" dirty="0">
                <a:solidFill>
                  <a:srgbClr val="FFFFFF"/>
                </a:solidFill>
                <a:latin typeface="Barlow" panose="00000500000000000000" pitchFamily="2" charset="0"/>
              </a:rPr>
              <a:t>Aller à </a:t>
            </a:r>
            <a:r>
              <a:rPr lang="en-US" sz="1688" b="1" dirty="0" err="1">
                <a:solidFill>
                  <a:srgbClr val="FFFFFF"/>
                </a:solidFill>
                <a:latin typeface="Barlow" panose="00000500000000000000" pitchFamily="2" charset="0"/>
              </a:rPr>
              <a:t>l’école</a:t>
            </a:r>
            <a:r>
              <a:rPr lang="en-US" sz="1688" b="1" dirty="0">
                <a:solidFill>
                  <a:srgbClr val="FFFFFF"/>
                </a:solidFill>
                <a:latin typeface="Barlow" panose="00000500000000000000" pitchFamily="2" charset="0"/>
              </a:rPr>
              <a:t>, un </a:t>
            </a:r>
            <a:r>
              <a:rPr lang="en-US" sz="1688" b="1" dirty="0" err="1">
                <a:solidFill>
                  <a:srgbClr val="FFFFFF"/>
                </a:solidFill>
                <a:latin typeface="Barlow" panose="00000500000000000000" pitchFamily="2" charset="0"/>
              </a:rPr>
              <a:t>vrai</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défi</a:t>
            </a:r>
            <a:r>
              <a:rPr lang="en-US" sz="1688" b="1" dirty="0">
                <a:solidFill>
                  <a:srgbClr val="FFFFFF"/>
                </a:solidFill>
                <a:latin typeface="Barlow" panose="00000500000000000000" pitchFamily="2" charset="0"/>
              </a:rPr>
              <a:t> !</a:t>
            </a:r>
          </a:p>
          <a:p>
            <a:pPr marL="218311" lvl="1">
              <a:lnSpc>
                <a:spcPts val="2507"/>
              </a:lnSpc>
            </a:pPr>
            <a:endParaRPr lang="en-US" sz="1688" b="1" dirty="0">
              <a:solidFill>
                <a:srgbClr val="FFFFFF"/>
              </a:solidFill>
              <a:latin typeface="Barlow" panose="00000500000000000000" pitchFamily="2" charset="0"/>
            </a:endParaRPr>
          </a:p>
          <a:p>
            <a:pPr marL="436621" lvl="1" indent="-218310">
              <a:lnSpc>
                <a:spcPts val="2507"/>
              </a:lnSpc>
              <a:buFont typeface="Arial"/>
              <a:buChar char="•"/>
            </a:pPr>
            <a:r>
              <a:rPr lang="en-US" sz="1688" dirty="0" err="1">
                <a:solidFill>
                  <a:srgbClr val="FFFFFF"/>
                </a:solidFill>
                <a:latin typeface="Barlow" panose="00000500000000000000" pitchFamily="2" charset="0"/>
              </a:rPr>
              <a:t>Peu</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d’écoles</a:t>
            </a:r>
            <a:r>
              <a:rPr lang="en-US" sz="1688" dirty="0">
                <a:solidFill>
                  <a:srgbClr val="FFFFFF"/>
                </a:solidFill>
                <a:latin typeface="Barlow" panose="00000500000000000000" pitchFamily="2" charset="0"/>
              </a:rPr>
              <a:t>.</a:t>
            </a:r>
          </a:p>
          <a:p>
            <a:pPr marL="436621" lvl="1" indent="-218310">
              <a:lnSpc>
                <a:spcPts val="2507"/>
              </a:lnSpc>
              <a:buFont typeface="Arial"/>
              <a:buChar char="•"/>
            </a:pPr>
            <a:r>
              <a:rPr lang="en-US" sz="1688" dirty="0" err="1">
                <a:solidFill>
                  <a:srgbClr val="FFFFFF"/>
                </a:solidFill>
                <a:latin typeface="Barlow" panose="00000500000000000000" pitchFamily="2" charset="0"/>
              </a:rPr>
              <a:t>Accès</a:t>
            </a:r>
            <a:r>
              <a:rPr lang="en-US" sz="1688" dirty="0">
                <a:solidFill>
                  <a:srgbClr val="FFFFFF"/>
                </a:solidFill>
                <a:latin typeface="Barlow" panose="00000500000000000000" pitchFamily="2" charset="0"/>
              </a:rPr>
              <a:t> financier à </a:t>
            </a:r>
            <a:r>
              <a:rPr lang="en-US" sz="1688" dirty="0" err="1">
                <a:solidFill>
                  <a:srgbClr val="FFFFFF"/>
                </a:solidFill>
                <a:latin typeface="Barlow" panose="00000500000000000000" pitchFamily="2" charset="0"/>
              </a:rPr>
              <a:t>l’école</a:t>
            </a:r>
            <a:r>
              <a:rPr lang="en-US" sz="1688" dirty="0">
                <a:solidFill>
                  <a:srgbClr val="FFFFFF"/>
                </a:solidFill>
                <a:latin typeface="Barlow" panose="00000500000000000000" pitchFamily="2" charset="0"/>
              </a:rPr>
              <a:t>.</a:t>
            </a:r>
          </a:p>
          <a:p>
            <a:pPr marL="436621" lvl="1" indent="-218310">
              <a:lnSpc>
                <a:spcPts val="2507"/>
              </a:lnSpc>
              <a:buFont typeface="Arial"/>
              <a:buChar char="•"/>
            </a:pPr>
            <a:r>
              <a:rPr lang="en-US" sz="1688" dirty="0">
                <a:solidFill>
                  <a:srgbClr val="FFFFFF"/>
                </a:solidFill>
                <a:latin typeface="Barlow" panose="00000500000000000000" pitchFamily="2" charset="0"/>
              </a:rPr>
              <a:t>Aider </a:t>
            </a:r>
            <a:r>
              <a:rPr lang="en-US" sz="1688" dirty="0" err="1">
                <a:solidFill>
                  <a:srgbClr val="FFFFFF"/>
                </a:solidFill>
                <a:latin typeface="Barlow" panose="00000500000000000000" pitchFamily="2" charset="0"/>
              </a:rPr>
              <a:t>ses</a:t>
            </a:r>
            <a:r>
              <a:rPr lang="en-US" sz="1688" dirty="0">
                <a:solidFill>
                  <a:srgbClr val="FFFFFF"/>
                </a:solidFill>
                <a:latin typeface="Barlow" panose="00000500000000000000" pitchFamily="2" charset="0"/>
              </a:rPr>
              <a:t> parents aux champs </a:t>
            </a:r>
            <a:r>
              <a:rPr lang="en-US" sz="1688" dirty="0" err="1">
                <a:solidFill>
                  <a:srgbClr val="FFFFFF"/>
                </a:solidFill>
                <a:latin typeface="Barlow" panose="00000500000000000000" pitchFamily="2" charset="0"/>
              </a:rPr>
              <a:t>ou</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poursuivre</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ses</a:t>
            </a:r>
            <a:r>
              <a:rPr lang="en-US" sz="1688" dirty="0">
                <a:solidFill>
                  <a:srgbClr val="FFFFFF"/>
                </a:solidFill>
                <a:latin typeface="Barlow" panose="00000500000000000000" pitchFamily="2" charset="0"/>
              </a:rPr>
              <a:t> études ?</a:t>
            </a:r>
          </a:p>
        </p:txBody>
      </p:sp>
      <p:pic>
        <p:nvPicPr>
          <p:cNvPr id="36" name="Picture 2">
            <a:extLst>
              <a:ext uri="{FF2B5EF4-FFF2-40B4-BE49-F238E27FC236}">
                <a16:creationId xmlns:a16="http://schemas.microsoft.com/office/drawing/2014/main" id="{77A69BB5-2664-4466-9743-D2F43996B48A}"/>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30568" y="585904"/>
            <a:ext cx="708987" cy="47265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9" name="Picture 8">
            <a:extLst>
              <a:ext uri="{FF2B5EF4-FFF2-40B4-BE49-F238E27FC236}">
                <a16:creationId xmlns:a16="http://schemas.microsoft.com/office/drawing/2014/main" id="{443742E2-E0A3-4C0B-AA6A-F0433C01A5B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7592472">
            <a:off x="-93682" y="2252575"/>
            <a:ext cx="1084388" cy="1402517"/>
          </a:xfrm>
          <a:prstGeom prst="rect">
            <a:avLst/>
          </a:prstGeom>
        </p:spPr>
      </p:pic>
      <p:pic>
        <p:nvPicPr>
          <p:cNvPr id="28" name="Picture 8">
            <a:extLst>
              <a:ext uri="{FF2B5EF4-FFF2-40B4-BE49-F238E27FC236}">
                <a16:creationId xmlns:a16="http://schemas.microsoft.com/office/drawing/2014/main" id="{93D8BFD1-1B96-44DC-860A-03DC519902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400000">
            <a:off x="3506426" y="-201186"/>
            <a:ext cx="1060478" cy="1164446"/>
          </a:xfrm>
          <a:prstGeom prst="rect">
            <a:avLst/>
          </a:prstGeom>
        </p:spPr>
      </p:pic>
      <p:pic>
        <p:nvPicPr>
          <p:cNvPr id="22" name="Picture 4">
            <a:extLst>
              <a:ext uri="{FF2B5EF4-FFF2-40B4-BE49-F238E27FC236}">
                <a16:creationId xmlns:a16="http://schemas.microsoft.com/office/drawing/2014/main" id="{9A953780-2FD8-4D8B-99BF-C592D9EFC9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4973277">
            <a:off x="7283954" y="4583282"/>
            <a:ext cx="2951772" cy="1977687"/>
          </a:xfrm>
          <a:prstGeom prst="rect">
            <a:avLst/>
          </a:prstGeom>
        </p:spPr>
      </p:pic>
      <p:sp>
        <p:nvSpPr>
          <p:cNvPr id="14" name="Freeform 19">
            <a:extLst>
              <a:ext uri="{FF2B5EF4-FFF2-40B4-BE49-F238E27FC236}">
                <a16:creationId xmlns:a16="http://schemas.microsoft.com/office/drawing/2014/main" id="{98BCC006-799D-4B8F-947C-35BB82CE72A4}"/>
              </a:ext>
            </a:extLst>
          </p:cNvPr>
          <p:cNvSpPr/>
          <p:nvPr/>
        </p:nvSpPr>
        <p:spPr>
          <a:xfrm>
            <a:off x="857251" y="4857872"/>
            <a:ext cx="3555194" cy="1754226"/>
          </a:xfrm>
          <a:custGeom>
            <a:avLst/>
            <a:gdLst/>
            <a:ahLst/>
            <a:cxnLst/>
            <a:rect l="l" t="t" r="r" b="b"/>
            <a:pathLst>
              <a:path w="1443998" h="1109706">
                <a:moveTo>
                  <a:pt x="0" y="0"/>
                </a:moveTo>
                <a:lnTo>
                  <a:pt x="1443998" y="0"/>
                </a:lnTo>
                <a:lnTo>
                  <a:pt x="1443998" y="1109706"/>
                </a:lnTo>
                <a:lnTo>
                  <a:pt x="0" y="1109706"/>
                </a:lnTo>
                <a:close/>
              </a:path>
            </a:pathLst>
          </a:custGeom>
          <a:solidFill>
            <a:srgbClr val="3F1C20"/>
          </a:solidFill>
        </p:spPr>
        <p:txBody>
          <a:bodyPr/>
          <a:lstStyle/>
          <a:p>
            <a:pPr algn="ctr">
              <a:lnSpc>
                <a:spcPts val="2391"/>
              </a:lnSpc>
            </a:pPr>
            <a:r>
              <a:rPr lang="en-US" sz="1688" dirty="0" err="1">
                <a:solidFill>
                  <a:srgbClr val="FFFFFF"/>
                </a:solidFill>
                <a:latin typeface="Barlow" panose="00000500000000000000" pitchFamily="2" charset="0"/>
              </a:rPr>
              <a:t>Aujourd’hui</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Jefrey</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est</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employé</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comme</a:t>
            </a:r>
            <a:r>
              <a:rPr lang="en-US" sz="1688"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ingénieur</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agronome</a:t>
            </a:r>
            <a:r>
              <a:rPr lang="en-US" sz="1688" b="1" dirty="0">
                <a:solidFill>
                  <a:srgbClr val="FFFFFF"/>
                </a:solidFill>
                <a:latin typeface="Barlow" panose="00000500000000000000" pitchFamily="2" charset="0"/>
              </a:rPr>
              <a:t> </a:t>
            </a:r>
            <a:r>
              <a:rPr lang="en-US" sz="1688" dirty="0">
                <a:solidFill>
                  <a:srgbClr val="FFFFFF"/>
                </a:solidFill>
                <a:latin typeface="Barlow" panose="00000500000000000000" pitchFamily="2" charset="0"/>
              </a:rPr>
              <a:t>à Rizal par le LGU (</a:t>
            </a:r>
            <a:r>
              <a:rPr lang="en-US" sz="1688" i="1" dirty="0">
                <a:solidFill>
                  <a:srgbClr val="FFFFFF"/>
                </a:solidFill>
                <a:latin typeface="Barlow" panose="00000500000000000000" pitchFamily="2" charset="0"/>
              </a:rPr>
              <a:t>Local Government Unit</a:t>
            </a:r>
            <a:r>
              <a:rPr lang="en-US" sz="1688" dirty="0">
                <a:solidFill>
                  <a:srgbClr val="FFFFFF"/>
                </a:solidFill>
                <a:latin typeface="Barlow" panose="00000500000000000000" pitchFamily="2" charset="0"/>
              </a:rPr>
              <a:t>). But : </a:t>
            </a:r>
            <a:r>
              <a:rPr lang="en-US" sz="1688" dirty="0" err="1">
                <a:solidFill>
                  <a:srgbClr val="FFFFFF"/>
                </a:solidFill>
                <a:latin typeface="Barlow" panose="00000500000000000000" pitchFamily="2" charset="0"/>
              </a:rPr>
              <a:t>développer</a:t>
            </a:r>
            <a:r>
              <a:rPr lang="en-US" sz="1688" dirty="0">
                <a:solidFill>
                  <a:srgbClr val="FFFFFF"/>
                </a:solidFill>
                <a:latin typeface="Barlow" panose="00000500000000000000" pitchFamily="2" charset="0"/>
              </a:rPr>
              <a:t> les infrastructures </a:t>
            </a:r>
            <a:r>
              <a:rPr lang="en-US" sz="1688" dirty="0" err="1">
                <a:solidFill>
                  <a:srgbClr val="FFFFFF"/>
                </a:solidFill>
                <a:latin typeface="Barlow" panose="00000500000000000000" pitchFamily="2" charset="0"/>
              </a:rPr>
              <a:t>agricoles</a:t>
            </a:r>
            <a:r>
              <a:rPr lang="en-US" sz="1688" dirty="0">
                <a:solidFill>
                  <a:srgbClr val="FFFFFF"/>
                </a:solidFill>
                <a:latin typeface="Barlow" panose="00000500000000000000" pitchFamily="2" charset="0"/>
              </a:rPr>
              <a:t> dans </a:t>
            </a:r>
            <a:r>
              <a:rPr lang="en-US" sz="1688" dirty="0" err="1">
                <a:solidFill>
                  <a:srgbClr val="FFFFFF"/>
                </a:solidFill>
                <a:latin typeface="Barlow" panose="00000500000000000000" pitchFamily="2" charset="0"/>
              </a:rPr>
              <a:t>sa</a:t>
            </a:r>
            <a:r>
              <a:rPr lang="en-US" sz="1688" dirty="0">
                <a:solidFill>
                  <a:srgbClr val="FFFFFF"/>
                </a:solidFill>
                <a:latin typeface="Barlow" panose="00000500000000000000" pitchFamily="2" charset="0"/>
              </a:rPr>
              <a:t> </a:t>
            </a:r>
            <a:r>
              <a:rPr lang="en-US" sz="1688" dirty="0" err="1">
                <a:solidFill>
                  <a:srgbClr val="FFFFFF"/>
                </a:solidFill>
                <a:latin typeface="Barlow" panose="00000500000000000000" pitchFamily="2" charset="0"/>
              </a:rPr>
              <a:t>municipalité</a:t>
            </a:r>
            <a:r>
              <a:rPr lang="en-US" sz="1688" dirty="0">
                <a:solidFill>
                  <a:srgbClr val="FFFFFF"/>
                </a:solidFill>
                <a:latin typeface="Barlow" panose="00000500000000000000" pitchFamily="2" charset="0"/>
              </a:rPr>
              <a:t>.</a:t>
            </a:r>
          </a:p>
          <a:p>
            <a:endParaRPr lang="fr-FR" sz="1688" dirty="0"/>
          </a:p>
        </p:txBody>
      </p:sp>
      <p:sp>
        <p:nvSpPr>
          <p:cNvPr id="19" name="Freeform 19">
            <a:extLst>
              <a:ext uri="{FF2B5EF4-FFF2-40B4-BE49-F238E27FC236}">
                <a16:creationId xmlns:a16="http://schemas.microsoft.com/office/drawing/2014/main" id="{589F6F38-4594-4F15-918E-F52A32B16D75}"/>
              </a:ext>
            </a:extLst>
          </p:cNvPr>
          <p:cNvSpPr/>
          <p:nvPr/>
        </p:nvSpPr>
        <p:spPr>
          <a:xfrm>
            <a:off x="5929312" y="70371"/>
            <a:ext cx="3143250" cy="1961247"/>
          </a:xfrm>
          <a:prstGeom prst="roundRect">
            <a:avLst/>
          </a:prstGeom>
          <a:solidFill>
            <a:srgbClr val="3F1C20"/>
          </a:solidFill>
        </p:spPr>
        <p:txBody>
          <a:bodyPr/>
          <a:lstStyle/>
          <a:p>
            <a:pPr marL="218311" lvl="1">
              <a:lnSpc>
                <a:spcPts val="2507"/>
              </a:lnSpc>
            </a:pPr>
            <a:r>
              <a:rPr lang="en-US" sz="1688" b="1" dirty="0" err="1">
                <a:solidFill>
                  <a:srgbClr val="FFFFFF"/>
                </a:solidFill>
                <a:latin typeface="Barlow" panose="00000500000000000000" pitchFamily="2" charset="0"/>
              </a:rPr>
              <a:t>Être</a:t>
            </a:r>
            <a:r>
              <a:rPr lang="en-US" sz="1688" b="1" dirty="0">
                <a:solidFill>
                  <a:srgbClr val="FFFFFF"/>
                </a:solidFill>
                <a:latin typeface="Barlow" panose="00000500000000000000" pitchFamily="2" charset="0"/>
              </a:rPr>
              <a:t> </a:t>
            </a:r>
            <a:r>
              <a:rPr lang="en-US" sz="1688" b="1" dirty="0" err="1">
                <a:solidFill>
                  <a:srgbClr val="FFFFFF"/>
                </a:solidFill>
                <a:latin typeface="Barlow" panose="00000500000000000000" pitchFamily="2" charset="0"/>
              </a:rPr>
              <a:t>agriculteur</a:t>
            </a:r>
            <a:r>
              <a:rPr lang="en-US" sz="1688" b="1" dirty="0">
                <a:solidFill>
                  <a:srgbClr val="FFFFFF"/>
                </a:solidFill>
                <a:latin typeface="Barlow" panose="00000500000000000000" pitchFamily="2" charset="0"/>
              </a:rPr>
              <a:t> aux </a:t>
            </a:r>
          </a:p>
          <a:p>
            <a:pPr algn="just">
              <a:lnSpc>
                <a:spcPts val="2391"/>
              </a:lnSpc>
            </a:pPr>
            <a:r>
              <a:rPr lang="en-US" sz="1500" dirty="0">
                <a:solidFill>
                  <a:srgbClr val="FFFFFF"/>
                </a:solidFill>
                <a:latin typeface="Barlow" panose="00000500000000000000" pitchFamily="2" charset="0"/>
              </a:rPr>
              <a:t>1 jour de travail </a:t>
            </a:r>
          </a:p>
          <a:p>
            <a:pPr algn="just">
              <a:lnSpc>
                <a:spcPts val="2391"/>
              </a:lnSpc>
            </a:pPr>
            <a:r>
              <a:rPr lang="en-US" sz="1500" dirty="0">
                <a:solidFill>
                  <a:srgbClr val="FFFFFF"/>
                </a:solidFill>
                <a:latin typeface="Barlow" panose="00000500000000000000" pitchFamily="2" charset="0"/>
              </a:rPr>
              <a:t> = de 150 à 300 pesos </a:t>
            </a:r>
          </a:p>
          <a:p>
            <a:pPr algn="just">
              <a:lnSpc>
                <a:spcPts val="2391"/>
              </a:lnSpc>
            </a:pPr>
            <a:r>
              <a:rPr lang="en-US" sz="1500" dirty="0">
                <a:solidFill>
                  <a:srgbClr val="FFFFFF"/>
                </a:solidFill>
                <a:latin typeface="Barlow" panose="00000500000000000000" pitchFamily="2" charset="0"/>
              </a:rPr>
              <a:t> = de 2,5€ à 5,5€</a:t>
            </a:r>
          </a:p>
          <a:p>
            <a:pPr>
              <a:lnSpc>
                <a:spcPts val="2391"/>
              </a:lnSpc>
            </a:pPr>
            <a:r>
              <a:rPr lang="en-US" sz="1500" dirty="0">
                <a:solidFill>
                  <a:srgbClr val="FFFFFF"/>
                </a:solidFill>
                <a:latin typeface="Barlow" panose="00000500000000000000" pitchFamily="2" charset="0"/>
              </a:rPr>
              <a:t>Travail </a:t>
            </a:r>
            <a:r>
              <a:rPr lang="en-US" sz="1500" dirty="0" err="1">
                <a:solidFill>
                  <a:srgbClr val="FFFFFF"/>
                </a:solidFill>
                <a:latin typeface="Barlow" panose="00000500000000000000" pitchFamily="2" charset="0"/>
              </a:rPr>
              <a:t>pénible</a:t>
            </a:r>
            <a:r>
              <a:rPr lang="en-US" sz="1500" dirty="0">
                <a:solidFill>
                  <a:srgbClr val="FFFFFF"/>
                </a:solidFill>
                <a:latin typeface="Barlow" panose="00000500000000000000" pitchFamily="2" charset="0"/>
              </a:rPr>
              <a:t> car </a:t>
            </a:r>
            <a:r>
              <a:rPr lang="en-US" sz="1500" dirty="0" err="1">
                <a:solidFill>
                  <a:srgbClr val="FFFFFF"/>
                </a:solidFill>
                <a:latin typeface="Barlow" panose="00000500000000000000" pitchFamily="2" charset="0"/>
              </a:rPr>
              <a:t>peu</a:t>
            </a:r>
            <a:r>
              <a:rPr lang="en-US" sz="1500" dirty="0">
                <a:solidFill>
                  <a:srgbClr val="FFFFFF"/>
                </a:solidFill>
                <a:latin typeface="Barlow" panose="00000500000000000000" pitchFamily="2" charset="0"/>
              </a:rPr>
              <a:t> </a:t>
            </a:r>
            <a:r>
              <a:rPr lang="en-US" sz="1500" dirty="0" err="1">
                <a:solidFill>
                  <a:srgbClr val="FFFFFF"/>
                </a:solidFill>
                <a:latin typeface="Barlow" panose="00000500000000000000" pitchFamily="2" charset="0"/>
              </a:rPr>
              <a:t>mécanisé</a:t>
            </a:r>
            <a:endParaRPr lang="en-US" sz="1500" dirty="0">
              <a:solidFill>
                <a:srgbClr val="FFFFFF"/>
              </a:solidFill>
              <a:latin typeface="Barlow" panose="00000500000000000000" pitchFamily="2" charset="0"/>
            </a:endParaRPr>
          </a:p>
          <a:p>
            <a:pPr marL="436621" lvl="1" indent="-218310">
              <a:lnSpc>
                <a:spcPts val="2507"/>
              </a:lnSpc>
              <a:buFont typeface="Arial"/>
              <a:buChar char="•"/>
            </a:pPr>
            <a:endParaRPr lang="en-US" sz="1688" dirty="0">
              <a:solidFill>
                <a:srgbClr val="FFFFFF"/>
              </a:solidFill>
              <a:latin typeface="Barlow" panose="00000500000000000000" pitchFamily="2" charset="0"/>
            </a:endParaRPr>
          </a:p>
        </p:txBody>
      </p:sp>
      <p:pic>
        <p:nvPicPr>
          <p:cNvPr id="21" name="Image 20">
            <a:extLst>
              <a:ext uri="{FF2B5EF4-FFF2-40B4-BE49-F238E27FC236}">
                <a16:creationId xmlns:a16="http://schemas.microsoft.com/office/drawing/2014/main" id="{C629D687-5F9D-4313-A3AF-9446F4B01A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789970" y="3416584"/>
            <a:ext cx="3421936" cy="2281058"/>
          </a:xfrm>
          <a:prstGeom prst="rect">
            <a:avLst/>
          </a:prstGeom>
        </p:spPr>
      </p:pic>
      <p:pic>
        <p:nvPicPr>
          <p:cNvPr id="25" name="Picture 2">
            <a:extLst>
              <a:ext uri="{FF2B5EF4-FFF2-40B4-BE49-F238E27FC236}">
                <a16:creationId xmlns:a16="http://schemas.microsoft.com/office/drawing/2014/main" id="{76288D53-6B90-44BD-A99D-A87173F98FC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97207" y="214349"/>
            <a:ext cx="500063" cy="333375"/>
          </a:xfrm>
          <a:prstGeom prst="rect">
            <a:avLst/>
          </a:prstGeom>
          <a:noFill/>
          <a:ln w="9525">
            <a:noFill/>
            <a:miter lim="800000"/>
            <a:headEnd/>
            <a:tailEnd/>
          </a:ln>
        </p:spPr>
      </p:pic>
      <p:pic>
        <p:nvPicPr>
          <p:cNvPr id="27" name="Image 26">
            <a:extLst>
              <a:ext uri="{FF2B5EF4-FFF2-40B4-BE49-F238E27FC236}">
                <a16:creationId xmlns:a16="http://schemas.microsoft.com/office/drawing/2014/main" id="{0B986445-DB79-4B83-A3B1-914900C346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3591" y="214349"/>
            <a:ext cx="3652602" cy="2739452"/>
          </a:xfrm>
          <a:prstGeom prst="rect">
            <a:avLst/>
          </a:prstGeom>
        </p:spPr>
      </p:pic>
      <p:sp>
        <p:nvSpPr>
          <p:cNvPr id="6" name="Freeform 6"/>
          <p:cNvSpPr/>
          <p:nvPr/>
        </p:nvSpPr>
        <p:spPr>
          <a:xfrm>
            <a:off x="3469394" y="2143395"/>
            <a:ext cx="2570635" cy="1425116"/>
          </a:xfrm>
          <a:prstGeom prst="roundRect">
            <a:avLst/>
          </a:prstGeom>
          <a:solidFill>
            <a:srgbClr val="3F1C20"/>
          </a:solidFill>
        </p:spPr>
        <p:txBody>
          <a:bodyPr/>
          <a:lstStyle/>
          <a:p>
            <a:pPr>
              <a:lnSpc>
                <a:spcPts val="2507"/>
              </a:lnSpc>
            </a:pPr>
            <a:r>
              <a:rPr lang="en-US" sz="1688" dirty="0">
                <a:solidFill>
                  <a:srgbClr val="FBD370"/>
                </a:solidFill>
                <a:latin typeface="Barlow" panose="00000500000000000000" pitchFamily="2" charset="0"/>
              </a:rPr>
              <a:t>Avec </a:t>
            </a:r>
            <a:r>
              <a:rPr lang="en-US" sz="1688" b="1" dirty="0">
                <a:solidFill>
                  <a:srgbClr val="FBD370"/>
                </a:solidFill>
                <a:latin typeface="Barlow" panose="00000500000000000000" pitchFamily="2" charset="0"/>
              </a:rPr>
              <a:t>150</a:t>
            </a:r>
            <a:r>
              <a:rPr lang="en-US" sz="1688" dirty="0">
                <a:solidFill>
                  <a:srgbClr val="FBD370"/>
                </a:solidFill>
                <a:latin typeface="Barlow" panose="00000500000000000000" pitchFamily="2" charset="0"/>
              </a:rPr>
              <a:t> pesos :</a:t>
            </a:r>
          </a:p>
          <a:p>
            <a:pPr marL="218311" lvl="1">
              <a:lnSpc>
                <a:spcPts val="2507"/>
              </a:lnSpc>
            </a:pPr>
            <a:r>
              <a:rPr lang="en-US" sz="1688" dirty="0">
                <a:solidFill>
                  <a:srgbClr val="FBD370"/>
                </a:solidFill>
                <a:latin typeface="Barlow" panose="00000500000000000000" pitchFamily="2" charset="0"/>
              </a:rPr>
              <a:t>1 café glacé </a:t>
            </a:r>
          </a:p>
          <a:p>
            <a:pPr marL="218311" lvl="1">
              <a:lnSpc>
                <a:spcPts val="2507"/>
              </a:lnSpc>
            </a:pPr>
            <a:r>
              <a:rPr lang="en-US" sz="1688" dirty="0" err="1">
                <a:solidFill>
                  <a:srgbClr val="FBD370"/>
                </a:solidFill>
                <a:latin typeface="Barlow" panose="00000500000000000000" pitchFamily="2" charset="0"/>
              </a:rPr>
              <a:t>ou</a:t>
            </a:r>
            <a:r>
              <a:rPr lang="en-US" sz="1688" dirty="0">
                <a:solidFill>
                  <a:srgbClr val="FBD370"/>
                </a:solidFill>
                <a:latin typeface="Barlow" panose="00000500000000000000" pitchFamily="2" charset="0"/>
              </a:rPr>
              <a:t> 2 </a:t>
            </a:r>
            <a:r>
              <a:rPr lang="en-US" sz="1688" dirty="0" err="1">
                <a:solidFill>
                  <a:srgbClr val="FBD370"/>
                </a:solidFill>
                <a:latin typeface="Barlow" panose="00000500000000000000" pitchFamily="2" charset="0"/>
              </a:rPr>
              <a:t>bières</a:t>
            </a:r>
            <a:endParaRPr lang="en-US" sz="1688" dirty="0">
              <a:solidFill>
                <a:srgbClr val="FBD370"/>
              </a:solidFill>
              <a:latin typeface="Barlow" panose="00000500000000000000" pitchFamily="2" charset="0"/>
            </a:endParaRPr>
          </a:p>
          <a:p>
            <a:pPr marL="218311" lvl="1">
              <a:lnSpc>
                <a:spcPts val="2507"/>
              </a:lnSpc>
            </a:pPr>
            <a:r>
              <a:rPr lang="en-US" sz="1688" dirty="0" err="1">
                <a:solidFill>
                  <a:srgbClr val="FBD370"/>
                </a:solidFill>
                <a:latin typeface="Barlow" panose="00000500000000000000" pitchFamily="2" charset="0"/>
              </a:rPr>
              <a:t>ou</a:t>
            </a:r>
            <a:r>
              <a:rPr lang="en-US" sz="1688" dirty="0">
                <a:solidFill>
                  <a:srgbClr val="FBD370"/>
                </a:solidFill>
                <a:latin typeface="Barlow" panose="00000500000000000000" pitchFamily="2" charset="0"/>
              </a:rPr>
              <a:t> 2 </a:t>
            </a:r>
            <a:r>
              <a:rPr lang="en-US" sz="1688" dirty="0" err="1">
                <a:solidFill>
                  <a:srgbClr val="FBD370"/>
                </a:solidFill>
                <a:latin typeface="Barlow" panose="00000500000000000000" pitchFamily="2" charset="0"/>
              </a:rPr>
              <a:t>repas</a:t>
            </a:r>
            <a:r>
              <a:rPr lang="en-US" sz="1688" dirty="0">
                <a:solidFill>
                  <a:srgbClr val="FBD370"/>
                </a:solidFill>
                <a:latin typeface="Barlow" panose="00000500000000000000" pitchFamily="2" charset="0"/>
              </a:rPr>
              <a:t> </a:t>
            </a:r>
            <a:r>
              <a:rPr lang="en-US" sz="1688" dirty="0" err="1">
                <a:solidFill>
                  <a:srgbClr val="FBD370"/>
                </a:solidFill>
                <a:latin typeface="Barlow" panose="00000500000000000000" pitchFamily="2" charset="0"/>
              </a:rPr>
              <a:t>en</a:t>
            </a:r>
            <a:r>
              <a:rPr lang="en-US" sz="1688" dirty="0">
                <a:solidFill>
                  <a:srgbClr val="FBD370"/>
                </a:solidFill>
                <a:latin typeface="Barlow" panose="00000500000000000000" pitchFamily="2" charset="0"/>
              </a:rPr>
              <a:t> </a:t>
            </a:r>
            <a:r>
              <a:rPr lang="en-US" sz="1688" dirty="0" err="1">
                <a:solidFill>
                  <a:srgbClr val="FBD370"/>
                </a:solidFill>
                <a:latin typeface="Barlow" panose="00000500000000000000" pitchFamily="2" charset="0"/>
              </a:rPr>
              <a:t>cantine</a:t>
            </a:r>
            <a:endParaRPr lang="en-US" sz="1688" dirty="0">
              <a:solidFill>
                <a:srgbClr val="FBD370"/>
              </a:solidFill>
              <a:latin typeface="Barlow" panose="00000500000000000000" pitchFamily="2" charset="0"/>
            </a:endParaRPr>
          </a:p>
          <a:p>
            <a:endParaRPr lang="fr-FR" sz="1688" dirty="0"/>
          </a:p>
        </p:txBody>
      </p:sp>
      <p:sp>
        <p:nvSpPr>
          <p:cNvPr id="30" name="Freeform 16">
            <a:extLst>
              <a:ext uri="{FF2B5EF4-FFF2-40B4-BE49-F238E27FC236}">
                <a16:creationId xmlns:a16="http://schemas.microsoft.com/office/drawing/2014/main" id="{32D20E12-0CD6-4F35-AA45-0C59EAD5BDF1}"/>
              </a:ext>
            </a:extLst>
          </p:cNvPr>
          <p:cNvSpPr/>
          <p:nvPr/>
        </p:nvSpPr>
        <p:spPr>
          <a:xfrm>
            <a:off x="6701567" y="6268082"/>
            <a:ext cx="2872878" cy="532733"/>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r>
              <a:rPr lang="fr-FR" sz="1688" b="1" dirty="0">
                <a:solidFill>
                  <a:srgbClr val="3F1C20"/>
                </a:solidFill>
                <a:latin typeface="Barlow" panose="00000500000000000000" pitchFamily="2" charset="0"/>
              </a:rPr>
              <a:t>Rizières en terrasse</a:t>
            </a:r>
          </a:p>
        </p:txBody>
      </p:sp>
      <p:sp>
        <p:nvSpPr>
          <p:cNvPr id="31" name="Freeform 16">
            <a:extLst>
              <a:ext uri="{FF2B5EF4-FFF2-40B4-BE49-F238E27FC236}">
                <a16:creationId xmlns:a16="http://schemas.microsoft.com/office/drawing/2014/main" id="{87847866-39E5-48A7-A47D-AC1D9C95DD2B}"/>
              </a:ext>
            </a:extLst>
          </p:cNvPr>
          <p:cNvSpPr/>
          <p:nvPr/>
        </p:nvSpPr>
        <p:spPr>
          <a:xfrm>
            <a:off x="-101693" y="2973193"/>
            <a:ext cx="2872878" cy="532733"/>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r>
              <a:rPr lang="fr-FR" sz="1688" b="1" dirty="0">
                <a:solidFill>
                  <a:srgbClr val="3F1C20"/>
                </a:solidFill>
                <a:latin typeface="Barlow" panose="00000500000000000000" pitchFamily="2" charset="0"/>
              </a:rPr>
              <a:t>Carabao attelé</a:t>
            </a:r>
          </a:p>
        </p:txBody>
      </p:sp>
      <p:pic>
        <p:nvPicPr>
          <p:cNvPr id="32" name="Picture 8">
            <a:extLst>
              <a:ext uri="{FF2B5EF4-FFF2-40B4-BE49-F238E27FC236}">
                <a16:creationId xmlns:a16="http://schemas.microsoft.com/office/drawing/2014/main" id="{F65ADF96-A435-4339-8188-DFD5DE7BDCC4}"/>
              </a:ext>
            </a:extLst>
          </p:cNvPr>
          <p:cNvPicPr>
            <a:picLocks noChangeAspect="1"/>
          </p:cNvPicPr>
          <p:nvPr/>
        </p:nvPicPr>
        <p:blipFill>
          <a:blip r:embed="rId9">
            <a:alphaModFix amt="50000"/>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rot="238595">
            <a:off x="614834" y="4209064"/>
            <a:ext cx="3968729" cy="757667"/>
          </a:xfrm>
          <a:prstGeom prst="rect">
            <a:avLst/>
          </a:prstGeom>
        </p:spPr>
      </p:pic>
      <p:sp>
        <p:nvSpPr>
          <p:cNvPr id="23" name="Freeform 16">
            <a:extLst>
              <a:ext uri="{FF2B5EF4-FFF2-40B4-BE49-F238E27FC236}">
                <a16:creationId xmlns:a16="http://schemas.microsoft.com/office/drawing/2014/main" id="{3AF06ABE-7882-45D9-B7DB-B6323B1FD1B9}"/>
              </a:ext>
            </a:extLst>
          </p:cNvPr>
          <p:cNvSpPr/>
          <p:nvPr/>
        </p:nvSpPr>
        <p:spPr>
          <a:xfrm>
            <a:off x="767886" y="4103226"/>
            <a:ext cx="2872878" cy="907479"/>
          </a:xfrm>
          <a:custGeom>
            <a:avLst/>
            <a:gdLst/>
            <a:ahLst/>
            <a:cxnLst/>
            <a:rect l="l" t="t" r="r" b="b"/>
            <a:pathLst>
              <a:path w="1443998" h="309035">
                <a:moveTo>
                  <a:pt x="0" y="0"/>
                </a:moveTo>
                <a:lnTo>
                  <a:pt x="1443998" y="0"/>
                </a:lnTo>
                <a:lnTo>
                  <a:pt x="1443998" y="309035"/>
                </a:lnTo>
                <a:lnTo>
                  <a:pt x="0" y="309035"/>
                </a:lnTo>
                <a:close/>
              </a:path>
            </a:pathLst>
          </a:custGeom>
          <a:noFill/>
          <a:ln>
            <a:noFill/>
          </a:ln>
          <a:effectLst>
            <a:softEdge rad="63500"/>
          </a:effectLst>
        </p:spPr>
        <p:txBody>
          <a:bodyPr/>
          <a:lstStyle/>
          <a:p>
            <a:pPr algn="ctr"/>
            <a:endParaRPr lang="fr-FR" sz="1875" b="1" dirty="0">
              <a:solidFill>
                <a:srgbClr val="3F1C20"/>
              </a:solidFill>
              <a:latin typeface="Barlow" panose="00000500000000000000" pitchFamily="2" charset="0"/>
            </a:endParaRPr>
          </a:p>
          <a:p>
            <a:pPr algn="ctr"/>
            <a:r>
              <a:rPr lang="fr-FR" sz="1875" b="1" dirty="0">
                <a:solidFill>
                  <a:srgbClr val="3F1C20"/>
                </a:solidFill>
                <a:latin typeface="Barlow" panose="00000500000000000000" pitchFamily="2" charset="0"/>
              </a:rPr>
              <a:t>Du rêve à la réalité</a:t>
            </a:r>
          </a:p>
          <a:p>
            <a:r>
              <a:rPr lang="fr-FR" sz="1875" b="1" dirty="0">
                <a:solidFill>
                  <a:srgbClr val="3F1C20"/>
                </a:solidFill>
                <a:latin typeface="Barlow" panose="00000500000000000000" pitchFamily="2"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A3EB0D64F8274FB4D6679FA5AD9A4C" ma:contentTypeVersion="11" ma:contentTypeDescription="Crée un document." ma:contentTypeScope="" ma:versionID="0b1a9fb0185aced84e3545a169f742ee">
  <xsd:schema xmlns:xsd="http://www.w3.org/2001/XMLSchema" xmlns:xs="http://www.w3.org/2001/XMLSchema" xmlns:p="http://schemas.microsoft.com/office/2006/metadata/properties" xmlns:ns2="904678e1-d9be-449e-ab65-f3fd5faa0763" xmlns:ns3="7ebb1564-5616-4b8f-91e0-0ac2acfe0ce5" targetNamespace="http://schemas.microsoft.com/office/2006/metadata/properties" ma:root="true" ma:fieldsID="c2c481ebf09bc93b22ebdd20d7294abf" ns2:_="" ns3:_="">
    <xsd:import namespace="904678e1-d9be-449e-ab65-f3fd5faa0763"/>
    <xsd:import namespace="7ebb1564-5616-4b8f-91e0-0ac2acfe0ce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678e1-d9be-449e-ab65-f3fd5faa07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2913be4d-cbe2-46c5-b3f8-37a710eea4b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bb1564-5616-4b8f-91e0-0ac2acfe0ce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0aa67c8-8cf5-4c65-89d8-ab716c19dd1e}" ma:internalName="TaxCatchAll" ma:showField="CatchAllData" ma:web="7ebb1564-5616-4b8f-91e0-0ac2acfe0c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93FF9C-5A80-41C1-8445-FC0118EFC32C}">
  <ds:schemaRefs>
    <ds:schemaRef ds:uri="http://schemas.microsoft.com/sharepoint/v3/contenttype/forms"/>
  </ds:schemaRefs>
</ds:datastoreItem>
</file>

<file path=customXml/itemProps2.xml><?xml version="1.0" encoding="utf-8"?>
<ds:datastoreItem xmlns:ds="http://schemas.openxmlformats.org/officeDocument/2006/customXml" ds:itemID="{D5BD0C6E-2EC5-4E8F-AB08-E17208125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678e1-d9be-449e-ab65-f3fd5faa0763"/>
    <ds:schemaRef ds:uri="7ebb1564-5616-4b8f-91e0-0ac2acfe0c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5742</TotalTime>
  <Words>2560</Words>
  <Application>Microsoft Office PowerPoint</Application>
  <PresentationFormat>Affichage à l'écran (4:3)</PresentationFormat>
  <Paragraphs>220</Paragraphs>
  <Slides>21</Slides>
  <Notes>14</Notes>
  <HiddenSlides>1</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21</vt:i4>
      </vt:variant>
    </vt:vector>
  </HeadingPairs>
  <TitlesOfParts>
    <vt:vector size="40" baseType="lpstr">
      <vt:lpstr>Arial</vt:lpstr>
      <vt:lpstr>Barlow</vt:lpstr>
      <vt:lpstr>Bold</vt:lpstr>
      <vt:lpstr>Boston Heavy</vt:lpstr>
      <vt:lpstr>Calibri</vt:lpstr>
      <vt:lpstr>DroidSerif</vt:lpstr>
      <vt:lpstr>Helvetica</vt:lpstr>
      <vt:lpstr>Lato Heavy</vt:lpstr>
      <vt:lpstr>Lato Heavy Bold</vt:lpstr>
      <vt:lpstr>League Spartan</vt:lpstr>
      <vt:lpstr>League Spartan Bold</vt:lpstr>
      <vt:lpstr>Softhand script</vt:lpstr>
      <vt:lpstr>Trebuchet MS</vt:lpstr>
      <vt:lpstr>Verdana</vt:lpstr>
      <vt:lpstr>Verdana-Bold</vt:lpstr>
      <vt:lpstr>Wingdings 3</vt:lpstr>
      <vt:lpstr>Yellowtail</vt:lpstr>
      <vt:lpstr>Yellowtail Bold</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L’engagement  pour aller plus loin avec vous  </vt:lpstr>
      <vt:lpstr>Comment aider ceux qui n’ont pas la chance d’aller à l’école?</vt:lpstr>
      <vt:lpstr>Comment va être utilisé cet argent ?</vt:lpstr>
      <vt:lpstr>Projet de création d’une association fictive</vt:lpstr>
      <vt:lpstr>Conclusion</vt:lpstr>
      <vt:lpstr>Savong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xguignard</dc:creator>
  <cp:lastModifiedBy>Ombeline Seince</cp:lastModifiedBy>
  <cp:revision>224</cp:revision>
  <dcterms:created xsi:type="dcterms:W3CDTF">2016-02-03T07:36:40Z</dcterms:created>
  <dcterms:modified xsi:type="dcterms:W3CDTF">2023-09-26T09:57:58Z</dcterms:modified>
</cp:coreProperties>
</file>