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Lst>
  <p:notesMasterIdLst>
    <p:notesMasterId r:id="rId37"/>
  </p:notesMasterIdLst>
  <p:sldIdLst>
    <p:sldId id="348" r:id="rId4"/>
    <p:sldId id="366" r:id="rId5"/>
    <p:sldId id="278" r:id="rId6"/>
    <p:sldId id="310" r:id="rId7"/>
    <p:sldId id="360" r:id="rId8"/>
    <p:sldId id="352" r:id="rId9"/>
    <p:sldId id="280" r:id="rId10"/>
    <p:sldId id="368" r:id="rId11"/>
    <p:sldId id="372" r:id="rId12"/>
    <p:sldId id="256" r:id="rId13"/>
    <p:sldId id="257" r:id="rId14"/>
    <p:sldId id="374" r:id="rId15"/>
    <p:sldId id="265" r:id="rId16"/>
    <p:sldId id="369" r:id="rId17"/>
    <p:sldId id="267" r:id="rId18"/>
    <p:sldId id="375" r:id="rId19"/>
    <p:sldId id="370" r:id="rId20"/>
    <p:sldId id="260" r:id="rId21"/>
    <p:sldId id="263" r:id="rId22"/>
    <p:sldId id="376" r:id="rId23"/>
    <p:sldId id="371" r:id="rId24"/>
    <p:sldId id="264" r:id="rId25"/>
    <p:sldId id="268" r:id="rId26"/>
    <p:sldId id="377" r:id="rId27"/>
    <p:sldId id="373" r:id="rId28"/>
    <p:sldId id="288" r:id="rId29"/>
    <p:sldId id="308" r:id="rId30"/>
    <p:sldId id="344" r:id="rId31"/>
    <p:sldId id="367" r:id="rId32"/>
    <p:sldId id="358" r:id="rId33"/>
    <p:sldId id="359" r:id="rId34"/>
    <p:sldId id="342" r:id="rId35"/>
    <p:sldId id="364"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B124844E-C890-41AB-B68C-3F9FB67937B4}">
          <p14:sldIdLst>
            <p14:sldId id="348"/>
            <p14:sldId id="366"/>
            <p14:sldId id="278"/>
            <p14:sldId id="310"/>
            <p14:sldId id="360"/>
            <p14:sldId id="352"/>
            <p14:sldId id="280"/>
            <p14:sldId id="368"/>
          </p14:sldIdLst>
        </p14:section>
        <p14:section name="Monde rural" id="{E9A76216-736D-477C-9B4A-FDF8C672DD1E}">
          <p14:sldIdLst>
            <p14:sldId id="372"/>
            <p14:sldId id="256"/>
            <p14:sldId id="257"/>
            <p14:sldId id="374"/>
          </p14:sldIdLst>
        </p14:section>
        <p14:section name="Les chemins de l'école" id="{68C90C7D-E995-416D-86AF-99C988D0CD1E}">
          <p14:sldIdLst>
            <p14:sldId id="265"/>
            <p14:sldId id="369"/>
            <p14:sldId id="267"/>
            <p14:sldId id="375"/>
          </p14:sldIdLst>
        </p14:section>
        <p14:section name="Handicap" id="{2C30C383-0FF3-436A-B4CE-3C5668257DEE}">
          <p14:sldIdLst>
            <p14:sldId id="370"/>
            <p14:sldId id="260"/>
            <p14:sldId id="263"/>
            <p14:sldId id="376"/>
          </p14:sldIdLst>
        </p14:section>
        <p14:section name="Ethnies" id="{62577980-5F38-4D6D-80A7-1EA47E8F2330}">
          <p14:sldIdLst>
            <p14:sldId id="371"/>
            <p14:sldId id="264"/>
            <p14:sldId id="268"/>
            <p14:sldId id="377"/>
          </p14:sldIdLst>
        </p14:section>
        <p14:section name="Suite" id="{0983C439-5471-406A-83B9-F17EB405A66B}">
          <p14:sldIdLst>
            <p14:sldId id="373"/>
            <p14:sldId id="288"/>
            <p14:sldId id="308"/>
            <p14:sldId id="344"/>
            <p14:sldId id="367"/>
            <p14:sldId id="358"/>
            <p14:sldId id="359"/>
            <p14:sldId id="342"/>
            <p14:sldId id="36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C8B1"/>
    <a:srgbClr val="03989E"/>
    <a:srgbClr val="89CC40"/>
    <a:srgbClr val="90C226"/>
    <a:srgbClr val="54A021"/>
    <a:srgbClr val="00B050"/>
    <a:srgbClr val="E6B91E"/>
    <a:srgbClr val="0070C0"/>
    <a:srgbClr val="688E19"/>
    <a:srgbClr val="78B9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40" autoAdjust="0"/>
    <p:restoredTop sz="79523" autoAdjust="0"/>
  </p:normalViewPr>
  <p:slideViewPr>
    <p:cSldViewPr>
      <p:cViewPr varScale="1">
        <p:scale>
          <a:sx n="53" d="100"/>
          <a:sy n="53" d="100"/>
        </p:scale>
        <p:origin x="1650" y="4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273158A-AAC8-4F78-91C9-414C7EE64331}" type="datetimeFigureOut">
              <a:rPr lang="fr-FR" smtClean="0"/>
              <a:pPr/>
              <a:t>26/09/2023</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B296F9C-75D2-4283-9EB7-7372B6EC5E83}" type="slidenum">
              <a:rPr lang="fr-FR" smtClean="0"/>
              <a:pPr/>
              <a:t>‹N°›</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a:bodyPr>
          <a:lstStyle/>
          <a:p>
            <a:endParaRPr lang="fr-FR" sz="1200" dirty="0"/>
          </a:p>
          <a:p>
            <a:r>
              <a:rPr lang="fr-FR" sz="1200" b="1" u="sng" dirty="0">
                <a:solidFill>
                  <a:srgbClr val="FF0000"/>
                </a:solidFill>
              </a:rPr>
              <a:t>#SENSIBLISER</a:t>
            </a:r>
          </a:p>
          <a:p>
            <a:pPr marL="171450" indent="-171450">
              <a:buFontTx/>
              <a:buChar char="-"/>
            </a:pPr>
            <a:r>
              <a:rPr lang="fr-FR" sz="1200" b="0" dirty="0"/>
              <a:t>Présentation rapide d’Enfants du Mékong + de quoi vient-on leur parler aujourd’hui ?</a:t>
            </a:r>
          </a:p>
          <a:p>
            <a:pPr marL="171450" indent="-171450">
              <a:buFontTx/>
              <a:buChar char="-"/>
            </a:pPr>
            <a:r>
              <a:rPr lang="fr-FR" sz="1200" b="0" dirty="0"/>
              <a:t>Témoignage d’un / plusieurs jeunes (texte de j’ai un rêve, Grandir, vidéos filleuls etc…)</a:t>
            </a:r>
          </a:p>
          <a:p>
            <a:pPr marL="171450" indent="-171450">
              <a:buFontTx/>
              <a:buChar char="-"/>
            </a:pPr>
            <a:endParaRPr lang="fr-FR"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u="sng" dirty="0"/>
              <a:t>#IMPLIQUER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t>Pourquoi est-ce une chance d’aller au collège?</a:t>
            </a:r>
          </a:p>
          <a:p>
            <a:pPr algn="l"/>
            <a:r>
              <a:rPr lang="fr-FR" sz="1200" b="1" dirty="0"/>
              <a:t>- </a:t>
            </a:r>
            <a:r>
              <a:rPr lang="fr-FR" sz="1800" b="1" i="0" u="none" strike="noStrike" baseline="0" dirty="0">
                <a:latin typeface="Verdana-Bold"/>
              </a:rPr>
              <a:t>Echanges sur le témoignage écouté ou vu</a:t>
            </a:r>
            <a:endParaRPr lang="fr-FR" sz="1800" b="0" i="0" u="none" strike="noStrike" baseline="0" dirty="0">
              <a:latin typeface="Verdana" panose="020B0604030504040204" pitchFamily="34" charset="0"/>
            </a:endParaRPr>
          </a:p>
          <a:p>
            <a:r>
              <a:rPr lang="fr-FR" sz="1800" b="0" i="0" u="none" strike="noStrike" baseline="0" dirty="0">
                <a:latin typeface="Verdana" panose="020B0604030504040204" pitchFamily="34" charset="0"/>
              </a:rPr>
              <a:t>constat, , questions/réponses, l’environnement dans lequel vivent et étudient ces jeunes, échanges sur la réalisation de leurs rêves etc…</a:t>
            </a:r>
          </a:p>
          <a:p>
            <a:pPr algn="l"/>
            <a:r>
              <a:rPr lang="fr-FR" sz="1200" b="1" i="0" u="none" strike="noStrike" baseline="0" dirty="0">
                <a:solidFill>
                  <a:srgbClr val="000000"/>
                </a:solidFill>
                <a:latin typeface="Verdana-Bold"/>
              </a:rPr>
              <a:t>- </a:t>
            </a:r>
            <a:r>
              <a:rPr lang="fr-FR" sz="1800" b="1" i="0" u="none" strike="noStrike" baseline="0" dirty="0">
                <a:latin typeface="Verdana-Bold"/>
              </a:rPr>
              <a:t>Elaboration d’un panneau collectif « Recette pour réaliser mes rêves» » </a:t>
            </a:r>
            <a:r>
              <a:rPr lang="fr-FR" sz="1800" b="0" i="0" u="none" strike="noStrike" baseline="0" dirty="0">
                <a:latin typeface="Verdana" panose="020B0604030504040204" pitchFamily="34" charset="0"/>
              </a:rPr>
              <a:t>Les élèvent évoquent toutes les compétences qui leurs permettent de réaliser leur rêve. L’enseignant pourra le «nourrir» avec ses élèves tout au long de l’année</a:t>
            </a:r>
          </a:p>
          <a:p>
            <a:endParaRPr lang="fr-FR" dirty="0"/>
          </a:p>
        </p:txBody>
      </p:sp>
      <p:sp>
        <p:nvSpPr>
          <p:cNvPr id="4" name="Espace réservé du numéro de diapositive 3"/>
          <p:cNvSpPr>
            <a:spLocks noGrp="1"/>
          </p:cNvSpPr>
          <p:nvPr>
            <p:ph type="sldNum" sz="quarter" idx="10"/>
          </p:nvPr>
        </p:nvSpPr>
        <p:spPr/>
        <p:txBody>
          <a:bodyPr/>
          <a:lstStyle/>
          <a:p>
            <a:fld id="{72870482-6274-467C-9754-0AC35ACEC7C4}" type="slidenum">
              <a:rPr lang="fr-FR" smtClean="0"/>
              <a:pPr/>
              <a:t>1</a:t>
            </a:fld>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En zone rurale, il y a peu d’écoles, encore moins de lycées et d’universités. Cela sous-entend de vivre en pension, en foyer pour certains.  </a:t>
            </a:r>
          </a:p>
        </p:txBody>
      </p:sp>
      <p:sp>
        <p:nvSpPr>
          <p:cNvPr id="4" name="Espace réservé du numéro de diapositive 3"/>
          <p:cNvSpPr>
            <a:spLocks noGrp="1"/>
          </p:cNvSpPr>
          <p:nvPr>
            <p:ph type="sldNum" sz="quarter" idx="5"/>
          </p:nvPr>
        </p:nvSpPr>
        <p:spPr/>
        <p:txBody>
          <a:bodyPr/>
          <a:lstStyle/>
          <a:p>
            <a:fld id="{CA869A02-A22E-4DC0-8069-98FA611DF083}" type="slidenum">
              <a:rPr lang="fr-FR" smtClean="0"/>
              <a:t>10</a:t>
            </a:fld>
            <a:endParaRPr lang="fr-FR"/>
          </a:p>
        </p:txBody>
      </p:sp>
    </p:spTree>
    <p:extLst>
      <p:ext uri="{BB962C8B-B14F-4D97-AF65-F5344CB8AC3E}">
        <p14:creationId xmlns:p14="http://schemas.microsoft.com/office/powerpoint/2010/main" val="9189337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élèves choisissent 1 portrait</a:t>
            </a:r>
          </a:p>
        </p:txBody>
      </p:sp>
      <p:sp>
        <p:nvSpPr>
          <p:cNvPr id="4" name="Espace réservé du numéro de diapositive 3"/>
          <p:cNvSpPr>
            <a:spLocks noGrp="1"/>
          </p:cNvSpPr>
          <p:nvPr>
            <p:ph type="sldNum" sz="quarter" idx="5"/>
          </p:nvPr>
        </p:nvSpPr>
        <p:spPr/>
        <p:txBody>
          <a:bodyPr/>
          <a:lstStyle/>
          <a:p>
            <a:fld id="{8B296F9C-75D2-4283-9EB7-7372B6EC5E83}" type="slidenum">
              <a:rPr lang="fr-FR" smtClean="0"/>
              <a:pPr/>
              <a:t>12</a:t>
            </a:fld>
            <a:endParaRPr lang="fr-FR"/>
          </a:p>
        </p:txBody>
      </p:sp>
    </p:spTree>
    <p:extLst>
      <p:ext uri="{BB962C8B-B14F-4D97-AF65-F5344CB8AC3E}">
        <p14:creationId xmlns:p14="http://schemas.microsoft.com/office/powerpoint/2010/main" val="15919784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869A02-A22E-4DC0-8069-98FA611DF083}" type="slidenum">
              <a:rPr lang="fr-FR" smtClean="0"/>
              <a:t>13</a:t>
            </a:fld>
            <a:endParaRPr lang="fr-FR"/>
          </a:p>
        </p:txBody>
      </p:sp>
    </p:spTree>
    <p:extLst>
      <p:ext uri="{BB962C8B-B14F-4D97-AF65-F5344CB8AC3E}">
        <p14:creationId xmlns:p14="http://schemas.microsoft.com/office/powerpoint/2010/main" val="8133617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869A02-A22E-4DC0-8069-98FA611DF083}" type="slidenum">
              <a:rPr lang="fr-FR" smtClean="0"/>
              <a:t>14</a:t>
            </a:fld>
            <a:endParaRPr lang="fr-FR"/>
          </a:p>
        </p:txBody>
      </p:sp>
    </p:spTree>
    <p:extLst>
      <p:ext uri="{BB962C8B-B14F-4D97-AF65-F5344CB8AC3E}">
        <p14:creationId xmlns:p14="http://schemas.microsoft.com/office/powerpoint/2010/main" val="41860796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chemeClr val="bg1"/>
                </a:solidFill>
                <a:latin typeface="Barlow" panose="00000500000000000000" pitchFamily="2" charset="0"/>
              </a:rPr>
              <a:t>(Pauvreté des familles – école éloignée - travailler pour soutenir sa famille – nourriture souvent insuffisante)</a:t>
            </a:r>
          </a:p>
          <a:p>
            <a:endParaRPr lang="fr-FR" dirty="0"/>
          </a:p>
        </p:txBody>
      </p:sp>
      <p:sp>
        <p:nvSpPr>
          <p:cNvPr id="4" name="Espace réservé du numéro de diapositive 3"/>
          <p:cNvSpPr>
            <a:spLocks noGrp="1"/>
          </p:cNvSpPr>
          <p:nvPr>
            <p:ph type="sldNum" sz="quarter" idx="5"/>
          </p:nvPr>
        </p:nvSpPr>
        <p:spPr/>
        <p:txBody>
          <a:bodyPr/>
          <a:lstStyle/>
          <a:p>
            <a:fld id="{CA869A02-A22E-4DC0-8069-98FA611DF083}" type="slidenum">
              <a:rPr lang="fr-FR" smtClean="0"/>
              <a:t>15</a:t>
            </a:fld>
            <a:endParaRPr lang="fr-FR"/>
          </a:p>
        </p:txBody>
      </p:sp>
    </p:spTree>
    <p:extLst>
      <p:ext uri="{BB962C8B-B14F-4D97-AF65-F5344CB8AC3E}">
        <p14:creationId xmlns:p14="http://schemas.microsoft.com/office/powerpoint/2010/main" val="38897640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élèves choisissent 1 portrait</a:t>
            </a:r>
          </a:p>
        </p:txBody>
      </p:sp>
      <p:sp>
        <p:nvSpPr>
          <p:cNvPr id="4" name="Espace réservé du numéro de diapositive 3"/>
          <p:cNvSpPr>
            <a:spLocks noGrp="1"/>
          </p:cNvSpPr>
          <p:nvPr>
            <p:ph type="sldNum" sz="quarter" idx="5"/>
          </p:nvPr>
        </p:nvSpPr>
        <p:spPr/>
        <p:txBody>
          <a:bodyPr/>
          <a:lstStyle/>
          <a:p>
            <a:fld id="{8B296F9C-75D2-4283-9EB7-7372B6EC5E83}" type="slidenum">
              <a:rPr lang="fr-FR" smtClean="0"/>
              <a:pPr/>
              <a:t>16</a:t>
            </a:fld>
            <a:endParaRPr lang="fr-FR"/>
          </a:p>
        </p:txBody>
      </p:sp>
    </p:spTree>
    <p:extLst>
      <p:ext uri="{BB962C8B-B14F-4D97-AF65-F5344CB8AC3E}">
        <p14:creationId xmlns:p14="http://schemas.microsoft.com/office/powerpoint/2010/main" val="2909324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869A02-A22E-4DC0-8069-98FA611DF083}" type="slidenum">
              <a:rPr lang="fr-FR" smtClean="0"/>
              <a:t>17</a:t>
            </a:fld>
            <a:endParaRPr lang="fr-FR"/>
          </a:p>
        </p:txBody>
      </p:sp>
    </p:spTree>
    <p:extLst>
      <p:ext uri="{BB962C8B-B14F-4D97-AF65-F5344CB8AC3E}">
        <p14:creationId xmlns:p14="http://schemas.microsoft.com/office/powerpoint/2010/main" val="3853774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fontScale="5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#SENSIBILISER :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Echanges sur « L’école est une chance » à travers le portrait de </a:t>
            </a:r>
            <a:r>
              <a:rPr lang="fr-FR" b="1" dirty="0" err="1"/>
              <a:t>Phout</a:t>
            </a: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Bonjour : </a:t>
            </a:r>
            <a:r>
              <a:rPr lang="fr-FR" sz="1200" kern="1200" dirty="0" err="1">
                <a:solidFill>
                  <a:schemeClr val="tx1"/>
                </a:solidFill>
                <a:effectLst/>
                <a:latin typeface="+mn-lt"/>
                <a:ea typeface="+mn-ea"/>
                <a:cs typeface="+mn-cs"/>
              </a:rPr>
              <a:t>Sabaïdi</a:t>
            </a:r>
            <a:r>
              <a:rPr lang="fr-FR" sz="1200" kern="1200" dirty="0">
                <a:solidFill>
                  <a:schemeClr val="tx1"/>
                </a:solidFill>
                <a:effectLst/>
                <a:latin typeface="+mn-lt"/>
                <a:ea typeface="+mn-ea"/>
                <a:cs typeface="+mn-cs"/>
              </a:rPr>
              <a:t> + </a:t>
            </a:r>
            <a:r>
              <a:rPr lang="fr-FR" sz="1200" kern="1200" dirty="0" err="1">
                <a:solidFill>
                  <a:schemeClr val="tx1"/>
                </a:solidFill>
                <a:effectLst/>
                <a:latin typeface="+mn-lt"/>
                <a:ea typeface="+mn-ea"/>
                <a:cs typeface="+mn-cs"/>
              </a:rPr>
              <a:t>why</a:t>
            </a:r>
            <a:r>
              <a:rPr lang="fr-FR" sz="1200" kern="1200" dirty="0">
                <a:solidFill>
                  <a:schemeClr val="tx1"/>
                </a:solidFill>
                <a:effectLst/>
                <a:latin typeface="+mn-lt"/>
                <a:ea typeface="+mn-ea"/>
                <a:cs typeface="+mn-cs"/>
              </a:rPr>
              <a:t> (salut avec mains jointes devant le visage)</a:t>
            </a:r>
          </a:p>
          <a:p>
            <a:r>
              <a:rPr lang="fr-FR" sz="1200" kern="1200" dirty="0">
                <a:solidFill>
                  <a:schemeClr val="tx1"/>
                </a:solidFill>
                <a:effectLst/>
                <a:latin typeface="+mn-lt"/>
                <a:ea typeface="+mn-ea"/>
                <a:cs typeface="+mn-cs"/>
              </a:rPr>
              <a:t>De quel pays vient-elle ? Du Laos</a:t>
            </a:r>
          </a:p>
          <a:p>
            <a:r>
              <a:rPr lang="fr-FR" sz="1200" kern="1200" dirty="0">
                <a:solidFill>
                  <a:schemeClr val="tx1"/>
                </a:solidFill>
                <a:effectLst/>
                <a:latin typeface="+mn-lt"/>
                <a:ea typeface="+mn-ea"/>
                <a:cs typeface="+mn-cs"/>
              </a:rPr>
              <a:t>Ils parlent quelle langue là-bas ? - Lao</a:t>
            </a:r>
          </a:p>
          <a:p>
            <a:r>
              <a:rPr lang="fr-FR" sz="1200" b="1" kern="1200" dirty="0">
                <a:solidFill>
                  <a:schemeClr val="tx1"/>
                </a:solidFill>
                <a:effectLst/>
                <a:latin typeface="+mn-lt"/>
                <a:ea typeface="+mn-ea"/>
                <a:cs typeface="+mn-cs"/>
              </a:rPr>
              <a:t>Planter un peu le décor.</a:t>
            </a:r>
          </a:p>
          <a:p>
            <a:r>
              <a:rPr lang="fr-FR" sz="1200" b="1" kern="1200" dirty="0">
                <a:solidFill>
                  <a:schemeClr val="tx1"/>
                </a:solidFill>
                <a:effectLst/>
                <a:latin typeface="+mn-lt"/>
                <a:ea typeface="+mn-ea"/>
                <a:cs typeface="+mn-cs"/>
              </a:rPr>
              <a:t>Où habite-t-elle ? </a:t>
            </a:r>
            <a:r>
              <a:rPr lang="fr-FR" sz="1200" kern="1200" dirty="0">
                <a:solidFill>
                  <a:schemeClr val="tx1"/>
                </a:solidFill>
                <a:effectLst/>
                <a:latin typeface="+mn-lt"/>
                <a:ea typeface="+mn-ea"/>
                <a:cs typeface="+mn-cs"/>
              </a:rPr>
              <a:t>– depuis 4 ans, dans foyer tenu par des sœurs catholiques à </a:t>
            </a:r>
            <a:r>
              <a:rPr lang="fr-FR" sz="1200" kern="1200" dirty="0" err="1">
                <a:solidFill>
                  <a:schemeClr val="tx1"/>
                </a:solidFill>
                <a:effectLst/>
                <a:latin typeface="+mn-lt"/>
                <a:ea typeface="+mn-ea"/>
                <a:cs typeface="+mn-cs"/>
              </a:rPr>
              <a:t>Luang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Prabang</a:t>
            </a:r>
            <a:r>
              <a:rPr lang="fr-FR" sz="1200" kern="1200" dirty="0">
                <a:solidFill>
                  <a:schemeClr val="tx1"/>
                </a:solidFill>
                <a:effectLst/>
                <a:latin typeface="+mn-lt"/>
                <a:ea typeface="+mn-ea"/>
                <a:cs typeface="+mn-cs"/>
              </a:rPr>
              <a:t> (nord du Laos)</a:t>
            </a:r>
          </a:p>
          <a:p>
            <a:r>
              <a:rPr lang="fr-FR" sz="1200" b="1" kern="1200" dirty="0">
                <a:solidFill>
                  <a:schemeClr val="tx1"/>
                </a:solidFill>
                <a:effectLst/>
                <a:latin typeface="+mn-lt"/>
                <a:ea typeface="+mn-ea"/>
                <a:cs typeface="+mn-cs"/>
              </a:rPr>
              <a:t>Où habite sa famille ? </a:t>
            </a:r>
            <a:r>
              <a:rPr lang="fr-FR" sz="1200" kern="1200" dirty="0">
                <a:solidFill>
                  <a:schemeClr val="tx1"/>
                </a:solidFill>
                <a:effectLst/>
                <a:latin typeface="+mn-lt"/>
                <a:ea typeface="+mn-ea"/>
                <a:cs typeface="+mn-cs"/>
              </a:rPr>
              <a:t>– dans un village Hmong, à plusieurs de route de première ville. Etant très loin du centre, elle ne rentre chez ses parents que durant les grandes vacances.</a:t>
            </a:r>
          </a:p>
          <a:p>
            <a:r>
              <a:rPr lang="fr-FR" sz="1200" kern="1200" dirty="0">
                <a:solidFill>
                  <a:schemeClr val="tx1"/>
                </a:solidFill>
                <a:effectLst/>
                <a:latin typeface="+mn-lt"/>
                <a:ea typeface="+mn-ea"/>
                <a:cs typeface="+mn-cs"/>
              </a:rPr>
              <a:t>Hmong = ethnie (expliquer mot). Il y a une cinquantaine d’ethnies au Laos.</a:t>
            </a:r>
          </a:p>
          <a:p>
            <a:r>
              <a:rPr lang="fr-FR" sz="1200" kern="1200" dirty="0">
                <a:solidFill>
                  <a:schemeClr val="tx1"/>
                </a:solidFill>
                <a:effectLst/>
                <a:latin typeface="+mn-lt"/>
                <a:ea typeface="+mn-ea"/>
                <a:cs typeface="+mn-cs"/>
              </a:rPr>
              <a:t>Les Hmong parlent langue hmong et pas toujours Lao (qui est pourtant la langue officielle). Leurs maisons dans les montagnes sont souvent assez rudimentaires : entièrement construite en matériaux d’origine végétale (bois, bambou, chaume), sol en terre battue. Il n’y a ni fenêtre, ni cheminée, ni cloison intérieure, la cuisine se résume en un feu à même le sol.</a:t>
            </a:r>
          </a:p>
          <a:p>
            <a:r>
              <a:rPr lang="fr-FR" sz="1200" kern="1200" dirty="0">
                <a:solidFill>
                  <a:schemeClr val="tx1"/>
                </a:solidFill>
                <a:effectLst/>
                <a:latin typeface="+mn-lt"/>
                <a:ea typeface="+mn-ea"/>
                <a:cs typeface="+mn-cs"/>
              </a:rPr>
              <a:t>Ils ont des tenues traditionnelles qu’ils confectionnent eux même. Les Hmong sont de grands travailleurs et de ce fait peuvent se targuer d’être parfaitement autosuffisants. La culture du maïs et du riz constitue la base de leur agriculture. Ils élèvent également des bovins, des cochons, des buffles et des poulets, qu'ils utilisent plus pour le troc que pour la vente. Les Hmong pratiquent aussi la cueillette de produits forestiers et, plus récemment, l’artisanat et d’autres activités touristiques.</a:t>
            </a:r>
          </a:p>
          <a:p>
            <a:r>
              <a:rPr lang="fr-FR" sz="1200" kern="1200" dirty="0">
                <a:solidFill>
                  <a:schemeClr val="tx1"/>
                </a:solidFill>
                <a:effectLst/>
                <a:latin typeface="+mn-lt"/>
                <a:ea typeface="+mn-ea"/>
                <a:cs typeface="+mn-cs"/>
              </a:rPr>
              <a:t>La croyance des Hmong - Ce peuple est à l’origine animiste, croyant qu’il existe une âme en tout être, tout objet et tout élément sur terre, puis s’est diversifié avec le chamanisme et le christianisme. </a:t>
            </a:r>
          </a:p>
          <a:p>
            <a:r>
              <a:rPr lang="fr-FR" sz="1200" b="1" kern="1200" dirty="0">
                <a:solidFill>
                  <a:schemeClr val="tx1"/>
                </a:solidFill>
                <a:effectLst/>
                <a:latin typeface="+mn-lt"/>
                <a:ea typeface="+mn-ea"/>
                <a:cs typeface="+mn-cs"/>
              </a:rPr>
              <a:t>Est-ce que tous les membres de sa famille sont sourds ? </a:t>
            </a:r>
            <a:r>
              <a:rPr lang="fr-FR" sz="1200" kern="1200" dirty="0">
                <a:solidFill>
                  <a:schemeClr val="tx1"/>
                </a:solidFill>
                <a:effectLst/>
                <a:latin typeface="+mn-lt"/>
                <a:ea typeface="+mn-ea"/>
                <a:cs typeface="+mn-cs"/>
              </a:rPr>
              <a:t>Et dans son village ? Personne d’autre.</a:t>
            </a:r>
          </a:p>
          <a:p>
            <a:r>
              <a:rPr lang="fr-FR" sz="1200" b="1" kern="1200" dirty="0">
                <a:solidFill>
                  <a:schemeClr val="tx1"/>
                </a:solidFill>
                <a:effectLst/>
                <a:latin typeface="+mn-lt"/>
                <a:ea typeface="+mn-ea"/>
                <a:cs typeface="+mn-cs"/>
              </a:rPr>
              <a:t>Qu’est-ce qu’elle faisait quand était petite ? Est-ce qu’elle pouvait aller à l’école ?</a:t>
            </a:r>
          </a:p>
          <a:p>
            <a:r>
              <a:rPr lang="fr-FR" sz="1200" kern="1200" dirty="0">
                <a:solidFill>
                  <a:schemeClr val="tx1"/>
                </a:solidFill>
                <a:effectLst/>
                <a:latin typeface="+mn-lt"/>
                <a:ea typeface="+mn-ea"/>
                <a:cs typeface="+mn-cs"/>
              </a:rPr>
              <a:t>Non … Elle restait toute seule et ramassait pousses de bambou dans la forêt pour les vendre au marché et les gens se moquait d’elle car gens ont souvent peur de ce qu’ils ne connaissent pas !</a:t>
            </a:r>
          </a:p>
          <a:p>
            <a:r>
              <a:rPr lang="fr-FR" sz="1200" kern="1200" dirty="0">
                <a:solidFill>
                  <a:schemeClr val="tx1"/>
                </a:solidFill>
                <a:effectLst/>
                <a:latin typeface="+mn-lt"/>
                <a:ea typeface="+mn-ea"/>
                <a:cs typeface="+mn-cs"/>
              </a:rPr>
              <a:t>Au Laos, la majorité de la population est bouddhiste et croit au Karma (principe qui veut que la vie des Hommes dépende de leurs actes et de leurs vies passées). Certains lui disaient donc qu’elle s’était réincarnée ainsi parce que se saoulait tout le temps dans sa précédente vie. Loin de se laisser abattre, </a:t>
            </a:r>
            <a:r>
              <a:rPr lang="fr-FR" sz="1200" kern="1200" dirty="0" err="1">
                <a:solidFill>
                  <a:schemeClr val="tx1"/>
                </a:solidFill>
                <a:effectLst/>
                <a:latin typeface="+mn-lt"/>
                <a:ea typeface="+mn-ea"/>
                <a:cs typeface="+mn-cs"/>
              </a:rPr>
              <a:t>Phout</a:t>
            </a:r>
            <a:r>
              <a:rPr lang="fr-FR" sz="1200" kern="1200" dirty="0">
                <a:solidFill>
                  <a:schemeClr val="tx1"/>
                </a:solidFill>
                <a:effectLst/>
                <a:latin typeface="+mn-lt"/>
                <a:ea typeface="+mn-ea"/>
                <a:cs typeface="+mn-cs"/>
              </a:rPr>
              <a:t> a décidé de se battre pour faire taire les mauvaises langues en intégrant cette école et en travaillant dur, grâce notamment à sa maman enseignante, convaincue que l’école est nécessaire, et à son papa qui n’a pas hésité à traverser tout le nord du pays pour trouver une école à sa fille. </a:t>
            </a:r>
          </a:p>
          <a:p>
            <a:endParaRPr lang="fr-FR" sz="1200"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Qu’à permis cette école spéciale pour </a:t>
            </a:r>
            <a:r>
              <a:rPr lang="fr-FR" sz="1200" b="1" kern="1200" dirty="0" err="1">
                <a:solidFill>
                  <a:schemeClr val="tx1"/>
                </a:solidFill>
                <a:effectLst/>
                <a:latin typeface="+mn-lt"/>
                <a:ea typeface="+mn-ea"/>
                <a:cs typeface="+mn-cs"/>
              </a:rPr>
              <a:t>Phout</a:t>
            </a:r>
            <a:r>
              <a:rPr lang="fr-FR" sz="1200" b="1"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Elle a pu :</a:t>
            </a:r>
          </a:p>
          <a:p>
            <a:pPr marL="171450" lvl="0" indent="-171450">
              <a:buFontTx/>
              <a:buChar char="-"/>
            </a:pPr>
            <a:r>
              <a:rPr lang="fr-FR" sz="1200" kern="1200" dirty="0">
                <a:solidFill>
                  <a:schemeClr val="tx1"/>
                </a:solidFill>
                <a:effectLst/>
                <a:latin typeface="+mn-lt"/>
                <a:ea typeface="+mn-ea"/>
                <a:cs typeface="+mn-cs"/>
              </a:rPr>
              <a:t>Apprendre à parler langue signe Lao (différente dans chaque pays même si similitudes), je ne sais pas si vous vous rendez compte, mais elle ne pouvait absolument pas communiquer avec les autres avant et l’apprentissage de la langue des signes a été essentielle pour communiquer avec les autres !</a:t>
            </a:r>
          </a:p>
          <a:p>
            <a:pPr lvl="0"/>
            <a:r>
              <a:rPr lang="fr-FR" sz="1200" kern="1200" dirty="0">
                <a:solidFill>
                  <a:schemeClr val="tx1"/>
                </a:solidFill>
                <a:effectLst/>
                <a:latin typeface="+mn-lt"/>
                <a:ea typeface="+mn-ea"/>
                <a:cs typeface="+mn-cs"/>
              </a:rPr>
              <a:t>- Se faire amis et de pouvoir communiquer avec eux.</a:t>
            </a:r>
          </a:p>
          <a:p>
            <a:pPr lvl="0"/>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Etre</a:t>
            </a:r>
            <a:r>
              <a:rPr lang="fr-FR" sz="1200" kern="1200" dirty="0">
                <a:solidFill>
                  <a:schemeClr val="tx1"/>
                </a:solidFill>
                <a:effectLst/>
                <a:latin typeface="+mn-lt"/>
                <a:ea typeface="+mn-ea"/>
                <a:cs typeface="+mn-cs"/>
              </a:rPr>
              <a:t> formée à un métier </a:t>
            </a:r>
          </a:p>
          <a:p>
            <a:endParaRPr lang="fr-FR" dirty="0"/>
          </a:p>
          <a:p>
            <a:pPr algn="l"/>
            <a:r>
              <a:rPr lang="fr-FR" dirty="0"/>
              <a:t>En quoi elle va pouvoir réaliser ses rêves:</a:t>
            </a:r>
          </a:p>
          <a:p>
            <a:pPr marL="171450" indent="-171450" algn="l">
              <a:buFontTx/>
              <a:buChar char="-"/>
            </a:pPr>
            <a:r>
              <a:rPr lang="fr-FR" dirty="0"/>
              <a:t>Son handicap n’est pas un obstacle, au contraire, c’est une force. Qu’importe son handicap, elle arrivera à réaliser ses rêves coûte que coûte.</a:t>
            </a:r>
          </a:p>
          <a:p>
            <a:pPr marL="171450" indent="-171450" algn="l">
              <a:buFontTx/>
              <a:buChar char="-"/>
            </a:pPr>
            <a:r>
              <a:rPr lang="fr-FR" dirty="0"/>
              <a:t>Elle croit en elle</a:t>
            </a:r>
          </a:p>
          <a:p>
            <a:pPr marL="171450" indent="-171450" algn="l">
              <a:buFontTx/>
              <a:buChar char="-"/>
            </a:pPr>
            <a:r>
              <a:rPr lang="fr-FR" dirty="0"/>
              <a:t>Elle est déterminée</a:t>
            </a:r>
          </a:p>
          <a:p>
            <a:pPr marL="171450" indent="-171450" algn="l">
              <a:buFontTx/>
              <a:buChar char="-"/>
            </a:pPr>
            <a:r>
              <a:rPr lang="fr-FR" dirty="0"/>
              <a:t>Elle est persévérante malgré les difficultés</a:t>
            </a:r>
          </a:p>
          <a:p>
            <a:pPr marL="171450" indent="-171450" algn="l">
              <a:buFontTx/>
              <a:buChar char="-"/>
            </a:pPr>
            <a:r>
              <a:rPr lang="fr-FR" dirty="0"/>
              <a:t>Elle s’entoure bien (a des bons amis)</a:t>
            </a:r>
          </a:p>
          <a:p>
            <a:pPr marL="171450" indent="-171450" algn="l">
              <a:buFontTx/>
              <a:buChar char="-"/>
            </a:pPr>
            <a:r>
              <a:rPr lang="fr-FR" dirty="0"/>
              <a:t>Elle aide ses amies en les coiffant, elle leur fait plaisir</a:t>
            </a:r>
          </a:p>
          <a:p>
            <a:pPr marL="171450" indent="-171450" algn="l">
              <a:buFontTx/>
              <a:buChar char="-"/>
            </a:pPr>
            <a:r>
              <a:rPr lang="fr-FR" dirty="0"/>
              <a:t>Elle est positive</a:t>
            </a:r>
          </a:p>
          <a:p>
            <a:pPr marL="171450" indent="-171450" algn="l">
              <a:buFontTx/>
              <a:buChar char="-"/>
            </a:pPr>
            <a:r>
              <a:rPr lang="fr-FR" dirty="0"/>
              <a:t>Elle s’accepte telle quelle est</a:t>
            </a:r>
          </a:p>
          <a:p>
            <a:endParaRPr lang="fr-FR" dirty="0"/>
          </a:p>
        </p:txBody>
      </p:sp>
      <p:sp>
        <p:nvSpPr>
          <p:cNvPr id="4" name="Espace réservé du numéro de diapositive 3"/>
          <p:cNvSpPr>
            <a:spLocks noGrp="1"/>
          </p:cNvSpPr>
          <p:nvPr>
            <p:ph type="sldNum" sz="quarter" idx="5"/>
          </p:nvPr>
        </p:nvSpPr>
        <p:spPr/>
        <p:txBody>
          <a:bodyPr/>
          <a:lstStyle/>
          <a:p>
            <a:fld id="{8B296F9C-75D2-4283-9EB7-7372B6EC5E83}" type="slidenum">
              <a:rPr lang="fr-FR" smtClean="0"/>
              <a:pPr/>
              <a:t>18</a:t>
            </a:fld>
            <a:endParaRPr lang="fr-FR"/>
          </a:p>
        </p:txBody>
      </p:sp>
    </p:spTree>
    <p:extLst>
      <p:ext uri="{BB962C8B-B14F-4D97-AF65-F5344CB8AC3E}">
        <p14:creationId xmlns:p14="http://schemas.microsoft.com/office/powerpoint/2010/main" val="28425041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dirty="0">
                <a:solidFill>
                  <a:schemeClr val="bg1"/>
                </a:solidFill>
                <a:latin typeface="Barlow" panose="00000500000000000000" pitchFamily="2" charset="0"/>
              </a:rPr>
              <a:t> Quand un enfant naît sourd dans une famille laotienne pauvre, il est souvent caché, isolé ou on l’envoie travailler dans les champs. </a:t>
            </a:r>
          </a:p>
          <a:p>
            <a:r>
              <a:rPr lang="fr-FR" sz="1200" dirty="0">
                <a:solidFill>
                  <a:schemeClr val="bg1"/>
                </a:solidFill>
                <a:latin typeface="Barlow" panose="00000500000000000000" pitchFamily="2" charset="0"/>
              </a:rPr>
              <a:t>      À </a:t>
            </a:r>
            <a:r>
              <a:rPr lang="fr-FR" sz="1200" i="1" dirty="0" err="1">
                <a:solidFill>
                  <a:schemeClr val="bg1"/>
                </a:solidFill>
                <a:latin typeface="Barlow" panose="00000500000000000000" pitchFamily="2" charset="0"/>
              </a:rPr>
              <a:t>Luang</a:t>
            </a:r>
            <a:r>
              <a:rPr lang="fr-FR" sz="1200" i="1" dirty="0">
                <a:solidFill>
                  <a:schemeClr val="bg1"/>
                </a:solidFill>
                <a:latin typeface="Barlow" panose="00000500000000000000" pitchFamily="2" charset="0"/>
              </a:rPr>
              <a:t> </a:t>
            </a:r>
            <a:r>
              <a:rPr lang="fr-FR" sz="1200" i="1" dirty="0" err="1">
                <a:solidFill>
                  <a:schemeClr val="bg1"/>
                </a:solidFill>
                <a:latin typeface="Barlow" panose="00000500000000000000" pitchFamily="2" charset="0"/>
              </a:rPr>
              <a:t>Prabang</a:t>
            </a:r>
            <a:r>
              <a:rPr lang="fr-FR" sz="1200" i="1" dirty="0">
                <a:solidFill>
                  <a:schemeClr val="bg1"/>
                </a:solidFill>
                <a:latin typeface="Barlow" panose="00000500000000000000" pitchFamily="2" charset="0"/>
              </a:rPr>
              <a:t> </a:t>
            </a:r>
            <a:r>
              <a:rPr lang="fr-FR" sz="1200" dirty="0">
                <a:solidFill>
                  <a:schemeClr val="bg1"/>
                </a:solidFill>
                <a:latin typeface="Barlow" panose="00000500000000000000" pitchFamily="2" charset="0"/>
              </a:rPr>
              <a:t>au Laos, les Sœurs de la Charité ont créé une école pour les sourds-muets. Depuis plus de 10 ans, des enfants y apprennent la langue des signes, s’y font des amis et y découvrent un métier. Ils construisent leur avenir. </a:t>
            </a:r>
            <a:endParaRPr lang="fr-FR" dirty="0"/>
          </a:p>
        </p:txBody>
      </p:sp>
      <p:sp>
        <p:nvSpPr>
          <p:cNvPr id="4" name="Espace réservé du numéro de diapositive 3"/>
          <p:cNvSpPr>
            <a:spLocks noGrp="1"/>
          </p:cNvSpPr>
          <p:nvPr>
            <p:ph type="sldNum" sz="quarter" idx="5"/>
          </p:nvPr>
        </p:nvSpPr>
        <p:spPr/>
        <p:txBody>
          <a:bodyPr/>
          <a:lstStyle/>
          <a:p>
            <a:fld id="{8B296F9C-75D2-4283-9EB7-7372B6EC5E83}" type="slidenum">
              <a:rPr lang="fr-FR" smtClean="0"/>
              <a:pPr/>
              <a:t>19</a:t>
            </a:fld>
            <a:endParaRPr lang="fr-FR"/>
          </a:p>
        </p:txBody>
      </p:sp>
    </p:spTree>
    <p:extLst>
      <p:ext uri="{BB962C8B-B14F-4D97-AF65-F5344CB8AC3E}">
        <p14:creationId xmlns:p14="http://schemas.microsoft.com/office/powerpoint/2010/main" val="2076649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élèves choisissent 1 portrait</a:t>
            </a:r>
          </a:p>
        </p:txBody>
      </p:sp>
      <p:sp>
        <p:nvSpPr>
          <p:cNvPr id="4" name="Espace réservé du numéro de diapositive 3"/>
          <p:cNvSpPr>
            <a:spLocks noGrp="1"/>
          </p:cNvSpPr>
          <p:nvPr>
            <p:ph type="sldNum" sz="quarter" idx="5"/>
          </p:nvPr>
        </p:nvSpPr>
        <p:spPr/>
        <p:txBody>
          <a:bodyPr/>
          <a:lstStyle/>
          <a:p>
            <a:fld id="{8B296F9C-75D2-4283-9EB7-7372B6EC5E83}" type="slidenum">
              <a:rPr lang="fr-FR" smtClean="0"/>
              <a:pPr/>
              <a:t>20</a:t>
            </a:fld>
            <a:endParaRPr lang="fr-FR"/>
          </a:p>
        </p:txBody>
      </p:sp>
    </p:spTree>
    <p:extLst>
      <p:ext uri="{BB962C8B-B14F-4D97-AF65-F5344CB8AC3E}">
        <p14:creationId xmlns:p14="http://schemas.microsoft.com/office/powerpoint/2010/main" val="4094769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Histoire de l’association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30373B"/>
                </a:solidFill>
                <a:effectLst/>
                <a:latin typeface="Helvetica" panose="020B0604020202020204" pitchFamily="34" charset="0"/>
                <a:ea typeface="Times New Roman" panose="02020603050405020304" pitchFamily="18" charset="0"/>
                <a:cs typeface="Times New Roman" panose="02020603050405020304" pitchFamily="18" charset="0"/>
              </a:rPr>
              <a:t>Enfants du Mékong est une association créée en 1958 par un dentiste, René </a:t>
            </a:r>
            <a:r>
              <a:rPr lang="fr-FR" sz="1200" dirty="0" err="1">
                <a:solidFill>
                  <a:srgbClr val="30373B"/>
                </a:solidFill>
                <a:effectLst/>
                <a:latin typeface="Helvetica" panose="020B0604020202020204" pitchFamily="34" charset="0"/>
                <a:ea typeface="Times New Roman" panose="02020603050405020304" pitchFamily="18" charset="0"/>
                <a:cs typeface="Times New Roman" panose="02020603050405020304" pitchFamily="18" charset="0"/>
              </a:rPr>
              <a:t>Péchard</a:t>
            </a:r>
            <a:r>
              <a:rPr lang="fr-FR" sz="1200" dirty="0">
                <a:solidFill>
                  <a:srgbClr val="30373B"/>
                </a:solidFill>
                <a:effectLst/>
                <a:latin typeface="Helvetica" panose="020B0604020202020204" pitchFamily="34" charset="0"/>
                <a:ea typeface="Times New Roman" panose="02020603050405020304" pitchFamily="18" charset="0"/>
                <a:cs typeface="Times New Roman" panose="02020603050405020304" pitchFamily="18" charset="0"/>
              </a:rPr>
              <a:t> au Laos. Au départ, il a vu 2 enfants pauvres devant son cabinet dentaire qui n’allaient pas à l’école, il les a aidés et tout est parti de là.</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8B296F9C-75D2-4283-9EB7-7372B6EC5E83}" type="slidenum">
              <a:rPr lang="fr-FR" smtClean="0"/>
              <a:pPr/>
              <a:t>2</a:t>
            </a:fld>
            <a:endParaRPr lang="fr-FR"/>
          </a:p>
        </p:txBody>
      </p:sp>
    </p:spTree>
    <p:extLst>
      <p:ext uri="{BB962C8B-B14F-4D97-AF65-F5344CB8AC3E}">
        <p14:creationId xmlns:p14="http://schemas.microsoft.com/office/powerpoint/2010/main" val="21152465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869A02-A22E-4DC0-8069-98FA611DF083}" type="slidenum">
              <a:rPr lang="fr-FR" smtClean="0"/>
              <a:t>21</a:t>
            </a:fld>
            <a:endParaRPr lang="fr-FR"/>
          </a:p>
        </p:txBody>
      </p:sp>
    </p:spTree>
    <p:extLst>
      <p:ext uri="{BB962C8B-B14F-4D97-AF65-F5344CB8AC3E}">
        <p14:creationId xmlns:p14="http://schemas.microsoft.com/office/powerpoint/2010/main" val="32310938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FF0000"/>
                </a:solidFill>
                <a:latin typeface="Bold"/>
              </a:rPr>
              <a:t>le Vietnam reconnait officiellement 54 groupes ethniques qui représentent 14% de la population (Hmong, Jaraï…).</a:t>
            </a:r>
          </a:p>
          <a:p>
            <a:pPr marL="171450" indent="-171450">
              <a:buFontTx/>
              <a:buChar char="-"/>
            </a:pPr>
            <a:endParaRPr lang="fr-FR" sz="1200" dirty="0"/>
          </a:p>
          <a:p>
            <a:pPr marL="171450" indent="-171450">
              <a:buFontTx/>
              <a:buChar char="-"/>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solidFill>
                <a:srgbClr val="FF0000"/>
              </a:solidFill>
              <a:latin typeface="Bold"/>
            </a:endParaRPr>
          </a:p>
          <a:p>
            <a:endParaRPr lang="fr-FR" dirty="0"/>
          </a:p>
        </p:txBody>
      </p:sp>
      <p:sp>
        <p:nvSpPr>
          <p:cNvPr id="4" name="Espace réservé du numéro de diapositive 3"/>
          <p:cNvSpPr>
            <a:spLocks noGrp="1"/>
          </p:cNvSpPr>
          <p:nvPr>
            <p:ph type="sldNum" sz="quarter" idx="5"/>
          </p:nvPr>
        </p:nvSpPr>
        <p:spPr/>
        <p:txBody>
          <a:bodyPr/>
          <a:lstStyle/>
          <a:p>
            <a:fld id="{8B296F9C-75D2-4283-9EB7-7372B6EC5E83}" type="slidenum">
              <a:rPr lang="fr-FR" smtClean="0"/>
              <a:pPr/>
              <a:t>22</a:t>
            </a:fld>
            <a:endParaRPr lang="fr-FR"/>
          </a:p>
        </p:txBody>
      </p:sp>
    </p:spTree>
    <p:extLst>
      <p:ext uri="{BB962C8B-B14F-4D97-AF65-F5344CB8AC3E}">
        <p14:creationId xmlns:p14="http://schemas.microsoft.com/office/powerpoint/2010/main" val="40487623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dirty="0"/>
              <a:t>Réflexion de groupe : Pourquoi l’école est-elle inaccessible pour ces enfants ?</a:t>
            </a:r>
          </a:p>
          <a:p>
            <a:pPr marL="171450" indent="-171450">
              <a:buFontTx/>
              <a:buChar char="-"/>
            </a:pPr>
            <a:r>
              <a:rPr lang="fr-FR" sz="1200" dirty="0"/>
              <a:t>Peuple souvent discriminé et non reconnu par les autorités gouvernementales</a:t>
            </a:r>
          </a:p>
          <a:p>
            <a:pPr marL="171450" indent="-171450">
              <a:buFontTx/>
              <a:buChar char="-"/>
            </a:pPr>
            <a:r>
              <a:rPr lang="fr-FR" sz="1200" dirty="0"/>
              <a:t>Ne parle pas la langue officielle de l’école publique… </a:t>
            </a:r>
          </a:p>
          <a:p>
            <a:pPr marL="171450" indent="-171450">
              <a:buFontTx/>
              <a:buChar char="-"/>
            </a:pPr>
            <a:r>
              <a:rPr lang="fr-FR" sz="1200" dirty="0"/>
              <a:t>Pauvreté des familles</a:t>
            </a:r>
          </a:p>
          <a:p>
            <a:pPr marL="171450" indent="-171450">
              <a:buFontTx/>
              <a:buChar char="-"/>
            </a:pPr>
            <a:r>
              <a:rPr lang="fr-FR" sz="1200" dirty="0"/>
              <a:t>école éloignée</a:t>
            </a:r>
          </a:p>
          <a:p>
            <a:pPr marL="171450" indent="-171450">
              <a:buFontTx/>
              <a:buChar char="-"/>
            </a:pPr>
            <a:r>
              <a:rPr lang="fr-FR" sz="1200" dirty="0"/>
              <a:t>travailler pour soutenir sa famille au détriment de l’école</a:t>
            </a:r>
          </a:p>
          <a:p>
            <a:endParaRPr lang="fr-FR" dirty="0"/>
          </a:p>
        </p:txBody>
      </p:sp>
      <p:sp>
        <p:nvSpPr>
          <p:cNvPr id="4" name="Espace réservé du numéro de diapositive 3"/>
          <p:cNvSpPr>
            <a:spLocks noGrp="1"/>
          </p:cNvSpPr>
          <p:nvPr>
            <p:ph type="sldNum" sz="quarter" idx="5"/>
          </p:nvPr>
        </p:nvSpPr>
        <p:spPr/>
        <p:txBody>
          <a:bodyPr/>
          <a:lstStyle/>
          <a:p>
            <a:fld id="{8B296F9C-75D2-4283-9EB7-7372B6EC5E83}" type="slidenum">
              <a:rPr lang="fr-FR" smtClean="0"/>
              <a:pPr/>
              <a:t>23</a:t>
            </a:fld>
            <a:endParaRPr lang="fr-FR"/>
          </a:p>
        </p:txBody>
      </p:sp>
    </p:spTree>
    <p:extLst>
      <p:ext uri="{BB962C8B-B14F-4D97-AF65-F5344CB8AC3E}">
        <p14:creationId xmlns:p14="http://schemas.microsoft.com/office/powerpoint/2010/main" val="20077369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élèves choisissent 1 portrait</a:t>
            </a:r>
          </a:p>
        </p:txBody>
      </p:sp>
      <p:sp>
        <p:nvSpPr>
          <p:cNvPr id="4" name="Espace réservé du numéro de diapositive 3"/>
          <p:cNvSpPr>
            <a:spLocks noGrp="1"/>
          </p:cNvSpPr>
          <p:nvPr>
            <p:ph type="sldNum" sz="quarter" idx="5"/>
          </p:nvPr>
        </p:nvSpPr>
        <p:spPr/>
        <p:txBody>
          <a:bodyPr/>
          <a:lstStyle/>
          <a:p>
            <a:fld id="{8B296F9C-75D2-4283-9EB7-7372B6EC5E83}" type="slidenum">
              <a:rPr lang="fr-FR" smtClean="0"/>
              <a:pPr/>
              <a:t>24</a:t>
            </a:fld>
            <a:endParaRPr lang="fr-FR"/>
          </a:p>
        </p:txBody>
      </p:sp>
    </p:spTree>
    <p:extLst>
      <p:ext uri="{BB962C8B-B14F-4D97-AF65-F5344CB8AC3E}">
        <p14:creationId xmlns:p14="http://schemas.microsoft.com/office/powerpoint/2010/main" val="9457058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fr-FR" b="1" dirty="0"/>
              <a:t>#IMPLIQUER (optionnel)</a:t>
            </a:r>
          </a:p>
          <a:p>
            <a:pPr marL="457200" marR="0" lvl="1" indent="0" algn="l" defTabSz="914400" rtl="0" eaLnBrk="1" fontAlgn="auto" latinLnBrk="0" hangingPunct="1">
              <a:lnSpc>
                <a:spcPct val="100000"/>
              </a:lnSpc>
              <a:spcBef>
                <a:spcPts val="0"/>
              </a:spcBef>
              <a:spcAft>
                <a:spcPts val="0"/>
              </a:spcAft>
              <a:buClrTx/>
              <a:buSzTx/>
              <a:buFontTx/>
              <a:buNone/>
              <a:tabLst/>
              <a:defRPr/>
            </a:pPr>
            <a:r>
              <a:rPr lang="fr-FR" b="1" dirty="0"/>
              <a:t> L’éducation, un moyen pour accéder à mes rêves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fr-FR" b="0" dirty="0"/>
              <a:t>Poser la question aux élèves pourquoi ils aiment aller au collège et les amener petit à petit vers le rêve et comment les réaliser</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fr-FR" b="0" dirty="0"/>
          </a:p>
          <a:p>
            <a:r>
              <a:rPr lang="fr-FR" sz="1200" kern="150" dirty="0">
                <a:effectLst/>
                <a:latin typeface="Verdana" panose="020B0604030504040204" pitchFamily="34" charset="0"/>
                <a:ea typeface="NSimSun" panose="02010609030101010101" pitchFamily="49" charset="-122"/>
                <a:cs typeface="Arial" panose="020B0604020202020204" pitchFamily="34" charset="0"/>
              </a:rPr>
              <a:t>Par l’observation détaillée du portrait du jeune en Asie( énoncer le nom du filleul), les élèves sont amenés à comprendre que malgré un contexte difficile, les jeunes sont dans la joie de pouvoir aller étudier. </a:t>
            </a:r>
          </a:p>
          <a:p>
            <a:r>
              <a:rPr lang="fr-FR" sz="1200" b="0" kern="150" dirty="0">
                <a:effectLst/>
                <a:latin typeface="Verdana" panose="020B0604030504040204" pitchFamily="34" charset="0"/>
                <a:ea typeface="NSimSun" panose="02010609030101010101" pitchFamily="49" charset="-122"/>
                <a:cs typeface="Arial" panose="020B0604020202020204" pitchFamily="34" charset="0"/>
              </a:rPr>
              <a:t>On les invite donc à « faire maintenant un atelier collectif en leur proposant de réaliser la recette pour réaliser ses rêves</a:t>
            </a:r>
          </a:p>
        </p:txBody>
      </p:sp>
      <p:sp>
        <p:nvSpPr>
          <p:cNvPr id="4" name="Espace réservé du numéro de diapositive 3"/>
          <p:cNvSpPr>
            <a:spLocks noGrp="1"/>
          </p:cNvSpPr>
          <p:nvPr>
            <p:ph type="sldNum" sz="quarter" idx="10"/>
          </p:nvPr>
        </p:nvSpPr>
        <p:spPr/>
        <p:txBody>
          <a:bodyPr/>
          <a:lstStyle/>
          <a:p>
            <a:fld id="{8B296F9C-75D2-4283-9EB7-7372B6EC5E83}" type="slidenum">
              <a:rPr lang="fr-FR" smtClean="0"/>
              <a:pPr/>
              <a:t>26</a:t>
            </a:fld>
            <a:endParaRPr lang="fr-FR"/>
          </a:p>
        </p:txBody>
      </p:sp>
    </p:spTree>
    <p:extLst>
      <p:ext uri="{BB962C8B-B14F-4D97-AF65-F5344CB8AC3E}">
        <p14:creationId xmlns:p14="http://schemas.microsoft.com/office/powerpoint/2010/main" val="2607712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u="sng" dirty="0"/>
              <a:t>#IMPLIQUER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b="1" dirty="0"/>
              <a:t>Réalisation collective de la recette pour réaliser mes rêves</a:t>
            </a:r>
          </a:p>
          <a:p>
            <a:r>
              <a:rPr lang="fr-FR" sz="1800" kern="150" dirty="0">
                <a:effectLst/>
                <a:latin typeface="Verdana" panose="020B0604030504040204" pitchFamily="34" charset="0"/>
                <a:ea typeface="NSimSun" panose="02010609030101010101" pitchFamily="49" charset="-122"/>
                <a:cs typeface="Arial" panose="020B0604020202020204" pitchFamily="34" charset="0"/>
              </a:rPr>
              <a:t>Introduction: </a:t>
            </a:r>
          </a:p>
          <a:p>
            <a:pPr marL="0" lvl="0" indent="0">
              <a:lnSpc>
                <a:spcPct val="105000"/>
              </a:lnSpc>
              <a:buFont typeface="Calibri" panose="020F0502020204030204" pitchFamily="34" charset="0"/>
              <a:buNone/>
            </a:pPr>
            <a:r>
              <a:rPr lang="fr-FR" sz="1800" i="1" dirty="0">
                <a:effectLst/>
                <a:latin typeface="Calibri" panose="020F0502020204030204" pitchFamily="34" charset="0"/>
                <a:ea typeface="Times New Roman" panose="02020603050405020304" pitchFamily="18" charset="0"/>
              </a:rPr>
              <a:t>Les témoignages que nous avons vus, nous montrent que:</a:t>
            </a:r>
          </a:p>
          <a:p>
            <a:pPr marL="342900" lvl="0" indent="-342900">
              <a:lnSpc>
                <a:spcPct val="105000"/>
              </a:lnSpc>
              <a:buFont typeface="Calibri" panose="020F0502020204030204" pitchFamily="34" charset="0"/>
              <a:buChar char="-"/>
            </a:pPr>
            <a:r>
              <a:rPr lang="fr-FR" sz="1800" i="1" dirty="0">
                <a:effectLst/>
                <a:latin typeface="Calibri" panose="020F0502020204030204" pitchFamily="34" charset="0"/>
                <a:ea typeface="Times New Roman" panose="02020603050405020304" pitchFamily="18" charset="0"/>
              </a:rPr>
              <a:t>l’école est un élément majeur à ma réussite</a:t>
            </a:r>
            <a:endParaRPr lang="fr-FR" sz="1800" dirty="0">
              <a:effectLst/>
              <a:latin typeface="Calibri" panose="020F0502020204030204" pitchFamily="34" charset="0"/>
              <a:ea typeface="Times New Roman" panose="02020603050405020304" pitchFamily="18" charset="0"/>
            </a:endParaRPr>
          </a:p>
          <a:p>
            <a:pPr marL="342900" lvl="0" indent="-342900">
              <a:lnSpc>
                <a:spcPct val="105000"/>
              </a:lnSpc>
              <a:buFont typeface="Calibri" panose="020F0502020204030204" pitchFamily="34" charset="0"/>
              <a:buChar char="-"/>
            </a:pPr>
            <a:r>
              <a:rPr lang="fr-FR" sz="1800" i="1" dirty="0">
                <a:effectLst/>
                <a:latin typeface="Calibri" panose="020F0502020204030204" pitchFamily="34" charset="0"/>
                <a:ea typeface="Times New Roman" panose="02020603050405020304" pitchFamily="18" charset="0"/>
              </a:rPr>
              <a:t>L’éducation permet de réaliser mes rêves</a:t>
            </a:r>
            <a:endParaRPr lang="fr-FR" sz="1800" dirty="0">
              <a:effectLst/>
              <a:latin typeface="Calibri" panose="020F0502020204030204" pitchFamily="34" charset="0"/>
              <a:ea typeface="Times New Roman" panose="02020603050405020304" pitchFamily="18" charset="0"/>
            </a:endParaRPr>
          </a:p>
          <a:p>
            <a:pPr marL="342900" lvl="0" indent="-342900">
              <a:lnSpc>
                <a:spcPct val="105000"/>
              </a:lnSpc>
              <a:buFont typeface="Calibri" panose="020F0502020204030204" pitchFamily="34" charset="0"/>
              <a:buChar char="-"/>
            </a:pPr>
            <a:r>
              <a:rPr lang="fr-FR" sz="1800" i="1" dirty="0">
                <a:effectLst/>
                <a:latin typeface="Calibri" panose="020F0502020204030204" pitchFamily="34" charset="0"/>
                <a:ea typeface="Times New Roman" panose="02020603050405020304" pitchFamily="18" charset="0"/>
              </a:rPr>
              <a:t>Rien n’est impossible si j’étudie</a:t>
            </a:r>
            <a:endParaRPr lang="fr-FR" sz="1800" dirty="0">
              <a:effectLst/>
              <a:latin typeface="Calibri" panose="020F0502020204030204" pitchFamily="34" charset="0"/>
              <a:ea typeface="Times New Roman" panose="02020603050405020304" pitchFamily="18" charset="0"/>
            </a:endParaRPr>
          </a:p>
          <a:p>
            <a:pPr marL="342900" lvl="0" indent="-342900">
              <a:lnSpc>
                <a:spcPct val="105000"/>
              </a:lnSpc>
              <a:spcAft>
                <a:spcPts val="800"/>
              </a:spcAft>
              <a:buFont typeface="Calibri" panose="020F0502020204030204" pitchFamily="34" charset="0"/>
              <a:buChar char="-"/>
            </a:pPr>
            <a:r>
              <a:rPr lang="fr-FR" sz="1800" i="1" dirty="0">
                <a:effectLst/>
                <a:latin typeface="Calibri" panose="020F0502020204030204" pitchFamily="34" charset="0"/>
                <a:ea typeface="Times New Roman" panose="02020603050405020304" pitchFamily="18" charset="0"/>
              </a:rPr>
              <a:t>La vie est une question de détermination et de persévérance </a:t>
            </a:r>
          </a:p>
          <a:p>
            <a:pPr marL="342900" lvl="0" indent="-342900">
              <a:lnSpc>
                <a:spcPct val="105000"/>
              </a:lnSpc>
              <a:spcAft>
                <a:spcPts val="800"/>
              </a:spcAft>
              <a:buFont typeface="Calibri" panose="020F0502020204030204" pitchFamily="34" charset="0"/>
              <a:buChar char="-"/>
            </a:pPr>
            <a:endParaRPr lang="fr-FR" sz="1800" dirty="0">
              <a:effectLst/>
              <a:latin typeface="Calibri" panose="020F0502020204030204" pitchFamily="34" charset="0"/>
              <a:ea typeface="Times New Roman" panose="02020603050405020304" pitchFamily="18" charset="0"/>
            </a:endParaRPr>
          </a:p>
          <a:p>
            <a:pPr>
              <a:spcAft>
                <a:spcPts val="600"/>
              </a:spcAft>
            </a:pPr>
            <a:r>
              <a:rPr lang="fr-F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Et vous, avez-vous un rêve ? Les laisser parler - Echanges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r>
              <a:rPr lang="fr-FR" sz="18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Note pour l’intervenant : Grandir c’est être acteur de votre avenir, de votre vie future, l’éducation, les études vous mettront sur le chemin et vous pourrez changer la société de demain (progrès technologique, médecine,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r>
              <a:rPr lang="fr-FR" sz="18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Se mettre au service du bien commun (aider son prochain par des petites attentions, l’aider par ses connaissances…)</a:t>
            </a:r>
          </a:p>
          <a:p>
            <a:endParaRPr lang="fr-FR" sz="1800" kern="150" dirty="0">
              <a:effectLst/>
              <a:latin typeface="Verdana" panose="020B0604030504040204" pitchFamily="34" charset="0"/>
              <a:ea typeface="NSimSun" panose="02010609030101010101" pitchFamily="49" charset="-122"/>
              <a:cs typeface="Arial" panose="020B0604020202020204" pitchFamily="34" charset="0"/>
            </a:endParaRPr>
          </a:p>
          <a:p>
            <a:r>
              <a:rPr lang="fr-FR" sz="1800" kern="150" dirty="0">
                <a:effectLst/>
                <a:latin typeface="Verdana" panose="020B0604030504040204" pitchFamily="34" charset="0"/>
                <a:ea typeface="NSimSun" panose="02010609030101010101" pitchFamily="49" charset="-122"/>
                <a:cs typeface="Arial" panose="020B0604020202020204" pitchFamily="34" charset="0"/>
              </a:rPr>
              <a:t>L’intervenant propose alors aux élèves de faire cet exercice, quels seraient les ingrédients pour réaliser mes rêves(étayage par des images et des exemples) </a:t>
            </a:r>
          </a:p>
          <a:p>
            <a:r>
              <a:rPr lang="fr-FR" sz="1800" kern="150" dirty="0">
                <a:effectLst/>
                <a:latin typeface="Verdana" panose="020B0604030504040204" pitchFamily="34" charset="0"/>
                <a:ea typeface="NSimSun" panose="02010609030101010101" pitchFamily="49" charset="-122"/>
                <a:cs typeface="Arial" panose="020B0604020202020204" pitchFamily="34" charset="0"/>
              </a:rPr>
              <a:t>Positionner l’affiche au mur ou tableau , projeter la diapositive des étiquettes afin que les élèvent les visualisent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b="1" kern="150" dirty="0">
                <a:effectLst/>
                <a:latin typeface="Verdana" panose="020B0604030504040204" pitchFamily="34" charset="0"/>
                <a:ea typeface="NSimSun" panose="02010609030101010101" pitchFamily="49" charset="-122"/>
                <a:cs typeface="Arial" panose="020B0604020202020204" pitchFamily="34" charset="0"/>
              </a:rPr>
              <a:t>Temps individuel :</a:t>
            </a:r>
            <a:r>
              <a:rPr lang="fr-FR" sz="1800" kern="150" dirty="0">
                <a:effectLst/>
                <a:latin typeface="Verdana" panose="020B0604030504040204" pitchFamily="34" charset="0"/>
                <a:ea typeface="NSimSun" panose="02010609030101010101" pitchFamily="49" charset="-122"/>
                <a:cs typeface="Arial" panose="020B0604020202020204" pitchFamily="34" charset="0"/>
              </a:rPr>
              <a:t> Chacun prendra un petit temps individuel pour rédiger un ingrédient sur une feuille, il pourra la coller sur l’affiche apportée par l’intervenant. L’affiche reste en classe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kern="150" dirty="0">
              <a:effectLst/>
              <a:latin typeface="Verdana" panose="020B0604030504040204" pitchFamily="34" charset="0"/>
              <a:ea typeface="NSimSun" panose="0201060903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b="1" kern="150" dirty="0">
                <a:effectLst/>
                <a:latin typeface="Verdana" panose="020B0604030504040204" pitchFamily="34" charset="0"/>
                <a:ea typeface="NSimSun" panose="02010609030101010101" pitchFamily="49" charset="-122"/>
                <a:cs typeface="Arial" panose="020B0604020202020204" pitchFamily="34" charset="0"/>
              </a:rPr>
              <a:t>Temps collectif :</a:t>
            </a:r>
            <a:r>
              <a:rPr lang="fr-FR" sz="1800" kern="150" dirty="0">
                <a:effectLst/>
                <a:latin typeface="Verdana" panose="020B0604030504040204" pitchFamily="34" charset="0"/>
                <a:ea typeface="NSimSun" panose="02010609030101010101" pitchFamily="49" charset="-122"/>
                <a:cs typeface="Arial" panose="020B0604020202020204" pitchFamily="34" charset="0"/>
              </a:rPr>
              <a:t> L’intervenant projette la diapositives et garde  les étiquettes en main, la diapositive permet d’ accompagner les élèves s’ils ne sont pas inspirés ou pour compléter,  les élèves choisissent celles qui les inspirent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50" dirty="0">
                <a:effectLst/>
                <a:latin typeface="Verdana" panose="020B0604030504040204" pitchFamily="34" charset="0"/>
                <a:ea typeface="NSimSun" panose="02010609030101010101" pitchFamily="49" charset="-122"/>
                <a:cs typeface="Arial" panose="020B0604020202020204" pitchFamily="34" charset="0"/>
              </a:rPr>
              <a:t>(bien me connaitre, persévérer, avoir confiance en moi, être déterminé, ne pas m’arrêter devant les difficultés, passer à l’action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kern="150" dirty="0">
              <a:effectLst/>
              <a:latin typeface="Verdana" panose="020B0604030504040204" pitchFamily="34" charset="0"/>
              <a:ea typeface="NSimSun" panose="0201060903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50" dirty="0">
                <a:effectLst/>
                <a:latin typeface="Verdana" panose="020B0604030504040204" pitchFamily="34" charset="0"/>
                <a:ea typeface="NSimSun" panose="02010609030101010101" pitchFamily="49" charset="-122"/>
                <a:cs typeface="Arial" panose="020B0604020202020204" pitchFamily="34" charset="0"/>
              </a:rPr>
              <a:t>Finalement, tous ces mots clés, ne seront que la conclusion de tout ce qui aura été vu avec les témoignages des jeunes ( #SENSIBILISER)</a:t>
            </a:r>
            <a:endParaRPr lang="fr-FR" dirty="0"/>
          </a:p>
        </p:txBody>
      </p:sp>
      <p:sp>
        <p:nvSpPr>
          <p:cNvPr id="4" name="Slide Number Placeholder 3"/>
          <p:cNvSpPr>
            <a:spLocks noGrp="1"/>
          </p:cNvSpPr>
          <p:nvPr>
            <p:ph type="sldNum" sz="quarter" idx="5"/>
          </p:nvPr>
        </p:nvSpPr>
        <p:spPr/>
        <p:txBody>
          <a:bodyPr/>
          <a:lstStyle/>
          <a:p>
            <a:fld id="{8B296F9C-75D2-4283-9EB7-7372B6EC5E83}" type="slidenum">
              <a:rPr lang="fr-FR" smtClean="0"/>
              <a:pPr/>
              <a:t>27</a:t>
            </a:fld>
            <a:endParaRPr lang="fr-FR"/>
          </a:p>
        </p:txBody>
      </p:sp>
    </p:spTree>
    <p:extLst>
      <p:ext uri="{BB962C8B-B14F-4D97-AF65-F5344CB8AC3E}">
        <p14:creationId xmlns:p14="http://schemas.microsoft.com/office/powerpoint/2010/main" val="12526915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En projetant cette diapositive invitez les élèves dans une réflexion personnelle , quelles sont selon eux les pas à franchir pour réaliser leur rêves.</a:t>
            </a:r>
          </a:p>
          <a:p>
            <a:r>
              <a:rPr lang="fr-FR" dirty="0"/>
              <a:t>Restitution en classe pour un petit nombre de volontaires.</a:t>
            </a:r>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296F9C-75D2-4283-9EB7-7372B6EC5E8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07327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a:t>Il est très important pour chacun de s’engager, à son niveau bien sur. Trouvez votre combat !</a:t>
            </a:r>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a:t>Il y a pleins de types d’engagements et beaucoup d’options s’offrent à vous ! </a:t>
            </a:r>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a:t>On peut s’engager pour quelques heures seulement en aidant pour un évènement ponctuel, comme une collecte alimentaire …ou une quête (+ rouge).</a:t>
            </a:r>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a:t>On peut s’engager de manière hebdomadaire, mensuelle, annuelle en aidant une association ou un particulier (pour les sans logis, pour les pauvres, pour les immigrés, pour les personnes handicapées …), en France, à l’étranger, dans le domaine du sport, de l’écologie, de la culture, de l’éducation … Il y en a pour tous les gouts !</a:t>
            </a:r>
          </a:p>
          <a:p>
            <a:pPr marL="0" marR="0" indent="0" algn="l" defTabSz="914400" rtl="0" eaLnBrk="1" fontAlgn="auto" latinLnBrk="0" hangingPunct="1">
              <a:lnSpc>
                <a:spcPct val="100000"/>
              </a:lnSpc>
              <a:spcBef>
                <a:spcPts val="0"/>
              </a:spcBef>
              <a:spcAft>
                <a:spcPts val="0"/>
              </a:spcAft>
              <a:buClrTx/>
              <a:buSzTx/>
              <a:buFontTx/>
              <a:buNone/>
              <a:tabLst/>
              <a:defRPr/>
            </a:pPr>
            <a:endParaRPr lang="fr-FR"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fr-FR" dirty="0"/>
              <a:t>Ex : Création livre de recettes par élèves Bac Pro du lycée Emilie de </a:t>
            </a:r>
            <a:r>
              <a:rPr lang="fr-FR" dirty="0" err="1"/>
              <a:t>Rodat</a:t>
            </a:r>
            <a:r>
              <a:rPr lang="fr-FR" dirty="0"/>
              <a:t> à Toulouse pour vendre et lever fonds</a:t>
            </a:r>
          </a:p>
          <a:p>
            <a:pPr marL="0" marR="0" indent="0" algn="l" defTabSz="914400" rtl="0" eaLnBrk="1" fontAlgn="auto" latinLnBrk="0" hangingPunct="1">
              <a:lnSpc>
                <a:spcPct val="100000"/>
              </a:lnSpc>
              <a:spcBef>
                <a:spcPts val="0"/>
              </a:spcBef>
              <a:spcAft>
                <a:spcPts val="0"/>
              </a:spcAft>
              <a:buClrTx/>
              <a:buSzTx/>
              <a:buFontTx/>
              <a:buNone/>
              <a:tabLst/>
              <a:defRPr/>
            </a:pPr>
            <a:r>
              <a:rPr lang="fr-FR" dirty="0"/>
              <a:t>Ex :Gamers – Game </a:t>
            </a:r>
            <a:r>
              <a:rPr lang="fr-FR" dirty="0" err="1"/>
              <a:t>Done</a:t>
            </a:r>
            <a:r>
              <a:rPr lang="fr-FR" dirty="0"/>
              <a:t> </a:t>
            </a:r>
            <a:r>
              <a:rPr lang="fr-FR" dirty="0" err="1"/>
              <a:t>Quickly</a:t>
            </a:r>
            <a:r>
              <a:rPr lang="fr-FR" dirty="0"/>
              <a:t>, 2x/an marathon du jeu vidéo où gens peuvent regarder en ligne grand gamer jouer en live</a:t>
            </a:r>
            <a:r>
              <a:rPr lang="fr-FR" baseline="0" dirty="0"/>
              <a:t>, profit reversés à asso, Juillet 2018 – récoltés 2,1 millions dollars pour </a:t>
            </a:r>
            <a:r>
              <a:rPr lang="fr-FR" baseline="0" dirty="0" err="1"/>
              <a:t>Medecins</a:t>
            </a:r>
            <a:r>
              <a:rPr lang="fr-FR" baseline="0" dirty="0"/>
              <a:t> Sans Frontières ! </a:t>
            </a:r>
            <a:endParaRPr lang="fr-FR" dirty="0"/>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indent="0" algn="l" defTabSz="914400" rtl="0" eaLnBrk="1" fontAlgn="auto" latinLnBrk="0" hangingPunct="1">
              <a:lnSpc>
                <a:spcPct val="100000"/>
              </a:lnSpc>
              <a:spcBef>
                <a:spcPts val="0"/>
              </a:spcBef>
              <a:spcAft>
                <a:spcPts val="0"/>
              </a:spcAft>
              <a:buClrTx/>
              <a:buSzTx/>
              <a:buFontTx/>
              <a:buNone/>
              <a:tabLst/>
              <a:defRPr/>
            </a:pPr>
            <a:r>
              <a:rPr lang="fr-FR" dirty="0"/>
              <a:t>Certains</a:t>
            </a:r>
            <a:r>
              <a:rPr lang="fr-FR" baseline="0" dirty="0"/>
              <a:t> j</a:t>
            </a:r>
            <a:r>
              <a:rPr lang="fr-FR" dirty="0"/>
              <a:t>eunes qu’on aide</a:t>
            </a:r>
            <a:r>
              <a:rPr lang="fr-FR" baseline="0" dirty="0"/>
              <a:t> en Asie</a:t>
            </a:r>
            <a:r>
              <a:rPr lang="fr-FR" dirty="0"/>
              <a:t> s’engage aussi</a:t>
            </a:r>
            <a:r>
              <a:rPr lang="fr-FR" baseline="0" dirty="0"/>
              <a:t> – « la pauvreté n’empêche pas le partage »</a:t>
            </a:r>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a:t>S’engager, faire preuve de solidarité, ca incite les gens autour de soi à faire de même !</a:t>
            </a:r>
          </a:p>
          <a:p>
            <a:r>
              <a:rPr lang="fr-FR" dirty="0"/>
              <a:t>A vous de réfléchir à ce qui est important pour vous, et ce que vous pourriez faire pour aider les autres. </a:t>
            </a:r>
          </a:p>
          <a:p>
            <a:r>
              <a:rPr lang="fr-FR" dirty="0"/>
              <a:t>Je</a:t>
            </a:r>
            <a:r>
              <a:rPr lang="fr-FR" baseline="0" dirty="0"/>
              <a:t> suis sur que vous vous surprendrez beaucoup !</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F907E2-1C51-4490-BCAA-8824BE86299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52431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#ENGAGER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Comment aider ceux qui n’ont pas la chance d’aller à l’école?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Réfléchir à un engagement collectif ou individuel</a:t>
            </a:r>
            <a:endParaRPr lang="fr-FR" dirty="0"/>
          </a:p>
          <a:p>
            <a:endParaRPr lang="fr-FR" dirty="0"/>
          </a:p>
        </p:txBody>
      </p:sp>
      <p:sp>
        <p:nvSpPr>
          <p:cNvPr id="4" name="Slide Number Placeholder 3"/>
          <p:cNvSpPr>
            <a:spLocks noGrp="1"/>
          </p:cNvSpPr>
          <p:nvPr>
            <p:ph type="sldNum" sz="quarter" idx="5"/>
          </p:nvPr>
        </p:nvSpPr>
        <p:spPr/>
        <p:txBody>
          <a:bodyPr/>
          <a:lstStyle/>
          <a:p>
            <a:fld id="{8B296F9C-75D2-4283-9EB7-7372B6EC5E83}" type="slidenum">
              <a:rPr lang="fr-FR" smtClean="0"/>
              <a:pPr/>
              <a:t>30</a:t>
            </a:fld>
            <a:endParaRPr lang="fr-FR"/>
          </a:p>
        </p:txBody>
      </p:sp>
    </p:spTree>
    <p:extLst>
      <p:ext uri="{BB962C8B-B14F-4D97-AF65-F5344CB8AC3E}">
        <p14:creationId xmlns:p14="http://schemas.microsoft.com/office/powerpoint/2010/main" val="14902532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La plupart des écoles sont publiques en Asie, mais le parrainage sert à payer toutes les dépenses autour de l’éducation :</a:t>
            </a:r>
          </a:p>
          <a:p>
            <a:pPr lvl="0"/>
            <a:r>
              <a:rPr lang="fr-FR" sz="1200" kern="1200" dirty="0">
                <a:solidFill>
                  <a:schemeClr val="tx1"/>
                </a:solidFill>
                <a:effectLst/>
                <a:latin typeface="+mn-lt"/>
                <a:ea typeface="+mn-ea"/>
                <a:cs typeface="+mn-cs"/>
              </a:rPr>
              <a:t>- L’uniforme quasiment toujours de rigueur en Asie</a:t>
            </a:r>
          </a:p>
          <a:p>
            <a:pPr lvl="0"/>
            <a:r>
              <a:rPr lang="fr-FR" sz="1200" kern="1200" dirty="0">
                <a:solidFill>
                  <a:schemeClr val="tx1"/>
                </a:solidFill>
                <a:effectLst/>
                <a:latin typeface="+mn-lt"/>
                <a:ea typeface="+mn-ea"/>
                <a:cs typeface="+mn-cs"/>
              </a:rPr>
              <a:t>- Les transports jusqu’à l’école (généralement en vélo, en bus ou en moto)</a:t>
            </a:r>
          </a:p>
          <a:p>
            <a:pPr lvl="0"/>
            <a:r>
              <a:rPr lang="fr-FR" sz="1200" kern="1200" dirty="0">
                <a:solidFill>
                  <a:schemeClr val="tx1"/>
                </a:solidFill>
                <a:effectLst/>
                <a:latin typeface="+mn-lt"/>
                <a:ea typeface="+mn-ea"/>
                <a:cs typeface="+mn-cs"/>
              </a:rPr>
              <a:t>- Les repas à la cantine et/ou à la maison</a:t>
            </a:r>
          </a:p>
          <a:p>
            <a:pPr lvl="0"/>
            <a:r>
              <a:rPr lang="fr-FR" sz="1200" kern="1200" dirty="0">
                <a:solidFill>
                  <a:schemeClr val="tx1"/>
                </a:solidFill>
                <a:effectLst/>
                <a:latin typeface="+mn-lt"/>
                <a:ea typeface="+mn-ea"/>
                <a:cs typeface="+mn-cs"/>
              </a:rPr>
              <a:t>- Les fournitures scolaires (cartable, stylos, cahiers …)</a:t>
            </a:r>
          </a:p>
          <a:p>
            <a:pPr lvl="0"/>
            <a:r>
              <a:rPr lang="fr-FR" sz="1200" kern="1200" dirty="0">
                <a:solidFill>
                  <a:schemeClr val="tx1"/>
                </a:solidFill>
                <a:effectLst/>
                <a:latin typeface="+mn-lt"/>
                <a:ea typeface="+mn-ea"/>
                <a:cs typeface="+mn-cs"/>
              </a:rPr>
              <a:t>- Les cours supplémentaires, pour les pays comme le Cambodge où les professeurs sont corrompus car sous-payés par l’état et ne donnent pas l’intégralité du programme pendant les cours pour que les élèves prennent des cours supplémentaires payant où ils auront accès au reste du programme pour pouvoir réussir leurs examens (comme on l’explique dans la vidéo).</a:t>
            </a:r>
          </a:p>
          <a:p>
            <a:pPr lvl="0"/>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Pour vous donner un ordre d’idée, un jeune du centre de </a:t>
            </a:r>
            <a:r>
              <a:rPr lang="fr-FR" sz="1200" kern="1200" dirty="0" err="1">
                <a:solidFill>
                  <a:schemeClr val="tx1"/>
                </a:solidFill>
                <a:effectLst/>
                <a:latin typeface="+mn-lt"/>
                <a:ea typeface="+mn-ea"/>
                <a:cs typeface="+mn-cs"/>
              </a:rPr>
              <a:t>Sisophon</a:t>
            </a:r>
            <a:r>
              <a:rPr lang="fr-FR" sz="1200" kern="1200" dirty="0">
                <a:solidFill>
                  <a:schemeClr val="tx1"/>
                </a:solidFill>
                <a:effectLst/>
                <a:latin typeface="+mn-lt"/>
                <a:ea typeface="+mn-ea"/>
                <a:cs typeface="+mn-cs"/>
              </a:rPr>
              <a:t> mange 13 kilos de riz par mois (au Cambodge, on mange du riz matin, midi et soir), ce qui correspond seulement à 6€50 ! Donc vous pouvez faire le calcul du nombre de mois de riz et pour combien d’enfants vous avez réussis à collecter avec vos dons !</a:t>
            </a:r>
          </a:p>
          <a:p>
            <a:pPr lvl="0"/>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296F9C-75D2-4283-9EB7-7372B6EC5E8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1465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fr-FR" b="1" dirty="0"/>
              <a:t>#SENSIBILISER: Echanges sur « L’éducation, un moyen pour accéder à mes rêves »</a:t>
            </a:r>
            <a:endParaRPr lang="fr-FR" dirty="0"/>
          </a:p>
          <a:p>
            <a:pPr marL="0" marR="0" lvl="2" indent="0" algn="l" defTabSz="914400" rtl="0" eaLnBrk="1" fontAlgn="auto" latinLnBrk="0" hangingPunct="1">
              <a:lnSpc>
                <a:spcPct val="100000"/>
              </a:lnSpc>
              <a:spcBef>
                <a:spcPts val="0"/>
              </a:spcBef>
              <a:spcAft>
                <a:spcPts val="0"/>
              </a:spcAft>
              <a:buClrTx/>
              <a:buSzTx/>
              <a:buFontTx/>
              <a:buNone/>
              <a:tabLst/>
              <a:defRPr/>
            </a:pPr>
            <a:r>
              <a:rPr lang="fr-FR" dirty="0"/>
              <a:t>A quoi vous fait penser ce chiffre?</a:t>
            </a:r>
          </a:p>
          <a:p>
            <a:pPr marL="0" marR="0" lvl="2" indent="0" algn="l" defTabSz="914400" rtl="0" eaLnBrk="1" fontAlgn="auto" latinLnBrk="0" hangingPunct="1">
              <a:lnSpc>
                <a:spcPct val="100000"/>
              </a:lnSpc>
              <a:spcBef>
                <a:spcPts val="0"/>
              </a:spcBef>
              <a:spcAft>
                <a:spcPts val="0"/>
              </a:spcAft>
              <a:buClrTx/>
              <a:buSzTx/>
              <a:buFontTx/>
              <a:buNone/>
              <a:tabLst/>
              <a:defRPr/>
            </a:pPr>
            <a:r>
              <a:rPr lang="fr-FR" dirty="0"/>
              <a:t>Est-ce que vous pensez que tous les enfants dans monde peuvent y aller ? </a:t>
            </a:r>
          </a:p>
          <a:p>
            <a:pPr marL="0" marR="0" lvl="2" indent="0" algn="l" defTabSz="914400" rtl="0" eaLnBrk="1" fontAlgn="auto" latinLnBrk="0" hangingPunct="1">
              <a:lnSpc>
                <a:spcPct val="100000"/>
              </a:lnSpc>
              <a:spcBef>
                <a:spcPts val="0"/>
              </a:spcBef>
              <a:spcAft>
                <a:spcPts val="0"/>
              </a:spcAft>
              <a:buClrTx/>
              <a:buSzTx/>
              <a:buFontTx/>
              <a:buNone/>
              <a:tabLst/>
              <a:defRPr/>
            </a:pPr>
            <a:r>
              <a:rPr lang="fr-FR" sz="1200" b="0" i="0" kern="1200" dirty="0">
                <a:solidFill>
                  <a:schemeClr val="tx1"/>
                </a:solidFill>
                <a:effectLst/>
                <a:latin typeface="+mn-lt"/>
                <a:ea typeface="+mn-ea"/>
                <a:cs typeface="+mn-cs"/>
              </a:rPr>
              <a:t>En Asie,</a:t>
            </a:r>
            <a:r>
              <a:rPr lang="fr-FR" b="0" i="0" dirty="0">
                <a:solidFill>
                  <a:srgbClr val="333333"/>
                </a:solidFill>
                <a:effectLst/>
                <a:latin typeface="DroidSerif"/>
              </a:rPr>
              <a:t> 61,3 </a:t>
            </a:r>
            <a:r>
              <a:rPr lang="fr-FR" sz="1200" b="0" i="0" kern="1200" dirty="0">
                <a:solidFill>
                  <a:schemeClr val="tx1"/>
                </a:solidFill>
                <a:effectLst/>
                <a:latin typeface="+mn-lt"/>
                <a:ea typeface="+mn-ea"/>
                <a:cs typeface="+mn-cs"/>
              </a:rPr>
              <a:t>millions d’enfants  de votre </a:t>
            </a:r>
            <a:r>
              <a:rPr lang="fr-FR" sz="1200" b="0" i="0" kern="1200" dirty="0" err="1">
                <a:solidFill>
                  <a:schemeClr val="tx1"/>
                </a:solidFill>
                <a:effectLst/>
                <a:latin typeface="+mn-lt"/>
                <a:ea typeface="+mn-ea"/>
                <a:cs typeface="+mn-cs"/>
              </a:rPr>
              <a:t>age</a:t>
            </a:r>
            <a:r>
              <a:rPr lang="fr-FR" sz="1200" b="0" i="0" kern="1200" dirty="0">
                <a:solidFill>
                  <a:schemeClr val="tx1"/>
                </a:solidFill>
                <a:effectLst/>
                <a:latin typeface="+mn-lt"/>
                <a:ea typeface="+mn-ea"/>
                <a:cs typeface="+mn-cs"/>
              </a:rPr>
              <a:t> (le nombre d’habitants en France !) n’ont pas la chance d’aller à l’école et donc de croire en leurs rêves.</a:t>
            </a:r>
          </a:p>
          <a:p>
            <a:pPr marL="0" marR="0" lvl="2" indent="0" algn="l" defTabSz="914400" rtl="0" eaLnBrk="1" fontAlgn="auto" latinLnBrk="0" hangingPunct="1">
              <a:lnSpc>
                <a:spcPct val="100000"/>
              </a:lnSpc>
              <a:spcBef>
                <a:spcPts val="0"/>
              </a:spcBef>
              <a:spcAft>
                <a:spcPts val="0"/>
              </a:spcAft>
              <a:buClrTx/>
              <a:buSzTx/>
              <a:buFontTx/>
              <a:buNone/>
              <a:tabLst/>
              <a:defRPr/>
            </a:pPr>
            <a:r>
              <a:rPr lang="fr-FR" sz="1200" b="0" i="0" kern="1200" dirty="0">
                <a:solidFill>
                  <a:schemeClr val="tx1"/>
                </a:solidFill>
                <a:effectLst/>
                <a:latin typeface="+mn-lt"/>
                <a:ea typeface="+mn-ea"/>
                <a:cs typeface="+mn-cs"/>
              </a:rPr>
              <a:t>258 millions dans le monde !</a:t>
            </a:r>
          </a:p>
          <a:p>
            <a:pPr marL="0" marR="0" lvl="2" indent="0" algn="l" defTabSz="914400" rtl="0" eaLnBrk="1" fontAlgn="auto" latinLnBrk="0" hangingPunct="1">
              <a:lnSpc>
                <a:spcPct val="100000"/>
              </a:lnSpc>
              <a:spcBef>
                <a:spcPts val="0"/>
              </a:spcBef>
              <a:spcAft>
                <a:spcPts val="0"/>
              </a:spcAft>
              <a:buClrTx/>
              <a:buSzTx/>
              <a:buFontTx/>
              <a:buNone/>
              <a:tabLst/>
              <a:defRPr/>
            </a:pPr>
            <a:endParaRPr lang="fr-FR" baseline="0" dirty="0"/>
          </a:p>
          <a:p>
            <a:pPr marL="0" marR="0" lvl="2" indent="0" algn="l" defTabSz="914400" rtl="0" eaLnBrk="1" fontAlgn="auto" latinLnBrk="0" hangingPunct="1">
              <a:lnSpc>
                <a:spcPct val="100000"/>
              </a:lnSpc>
              <a:spcBef>
                <a:spcPts val="0"/>
              </a:spcBef>
              <a:spcAft>
                <a:spcPts val="0"/>
              </a:spcAft>
              <a:buClrTx/>
              <a:buSzTx/>
              <a:buFontTx/>
              <a:buNone/>
              <a:tabLst/>
              <a:defRPr/>
            </a:pPr>
            <a:endParaRPr lang="fr-FR" sz="1200" b="0" i="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8B296F9C-75D2-4283-9EB7-7372B6EC5E83}" type="slidenum">
              <a:rPr lang="fr-FR" smtClean="0"/>
              <a:pPr/>
              <a:t>3</a:t>
            </a:fld>
            <a:endParaRPr lang="fr-FR"/>
          </a:p>
        </p:txBody>
      </p:sp>
    </p:spTree>
    <p:extLst>
      <p:ext uri="{BB962C8B-B14F-4D97-AF65-F5344CB8AC3E}">
        <p14:creationId xmlns:p14="http://schemas.microsoft.com/office/powerpoint/2010/main" val="15713786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#ENGAGER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Comment aider ceux qui n’ont pas la chance d’aller d’étudier ?</a:t>
            </a:r>
          </a:p>
          <a:p>
            <a:r>
              <a:rPr lang="fr-FR" dirty="0"/>
              <a:t>Si les jeunes veulent s’engager pour Enfants du Mékong, ils peuvent le faire au profit du centre de </a:t>
            </a:r>
            <a:r>
              <a:rPr lang="fr-FR" dirty="0" err="1"/>
              <a:t>Sisophon</a:t>
            </a:r>
            <a:r>
              <a:rPr lang="fr-FR" dirty="0"/>
              <a:t>:</a:t>
            </a:r>
          </a:p>
          <a:p>
            <a:r>
              <a:rPr lang="fr-FR" dirty="0"/>
              <a:t>https://www.youtube.com/watch?v=Db3-k2ptIGw</a:t>
            </a:r>
          </a:p>
          <a:p>
            <a:endParaRPr lang="fr-FR" dirty="0"/>
          </a:p>
          <a:p>
            <a:endParaRPr lang="fr-FR" dirty="0"/>
          </a:p>
          <a:p>
            <a:pPr algn="l" fontAlgn="base"/>
            <a:r>
              <a:rPr lang="fr-FR" b="0" i="0" dirty="0">
                <a:solidFill>
                  <a:srgbClr val="2F4250"/>
                </a:solidFill>
                <a:effectLst/>
                <a:latin typeface="Regular"/>
              </a:rPr>
              <a:t>Enfants du Mékong propose une réponse à un manque d’infrastructures et de compétences liées à l’éducation en offrant à 2983 jeunes (chiffre 2016) issus de familles pauvres de meilleures conditions d’étude, par le biais du parrainage scolaire et de cours complémentaires gratuits. Certains de ces enfants vivent dans leur famille ; d’autres rejoignent les foyers Enfants du Mékong.</a:t>
            </a:r>
          </a:p>
          <a:p>
            <a:pPr algn="l" fontAlgn="base"/>
            <a:br>
              <a:rPr lang="fr-FR" b="0" i="0" dirty="0">
                <a:solidFill>
                  <a:srgbClr val="2F4250"/>
                </a:solidFill>
                <a:effectLst/>
                <a:latin typeface="Regular"/>
              </a:rPr>
            </a:br>
            <a:r>
              <a:rPr lang="fr-FR" b="0" i="0" dirty="0">
                <a:solidFill>
                  <a:srgbClr val="2F4250"/>
                </a:solidFill>
                <a:effectLst/>
                <a:latin typeface="Regular"/>
              </a:rPr>
              <a:t>Ainsi soutenus, ils peuvent se concentrer sur leurs études, avec de beaux résultats : en 2016, </a:t>
            </a:r>
            <a:r>
              <a:rPr lang="fr-FR" b="0" i="0" dirty="0">
                <a:solidFill>
                  <a:srgbClr val="2F4250"/>
                </a:solidFill>
                <a:effectLst/>
                <a:latin typeface="Bold"/>
              </a:rPr>
              <a:t>96% des filleuls de nos centres ont obtenu le baccalauréat</a:t>
            </a:r>
            <a:r>
              <a:rPr lang="fr-FR" b="0" i="0" dirty="0">
                <a:solidFill>
                  <a:srgbClr val="2F4250"/>
                </a:solidFill>
                <a:effectLst/>
                <a:latin typeface="Regular"/>
              </a:rPr>
              <a:t> (contre 54% au Cambodge).</a:t>
            </a:r>
          </a:p>
          <a:p>
            <a:pPr algn="l" fontAlgn="base"/>
            <a:endParaRPr lang="fr-FR" b="0" i="0" dirty="0">
              <a:solidFill>
                <a:srgbClr val="2F4250"/>
              </a:solidFill>
              <a:effectLst/>
              <a:latin typeface="Regular"/>
            </a:endParaRPr>
          </a:p>
          <a:p>
            <a:pPr algn="l" fontAlgn="base"/>
            <a:r>
              <a:rPr lang="fr-FR" b="0" i="0" dirty="0">
                <a:solidFill>
                  <a:srgbClr val="2F4250"/>
                </a:solidFill>
                <a:effectLst/>
                <a:latin typeface="Regular"/>
              </a:rPr>
              <a:t>Le centre Enfants du Mékong de </a:t>
            </a:r>
            <a:r>
              <a:rPr lang="fr-FR" b="0" i="0" dirty="0" err="1">
                <a:solidFill>
                  <a:srgbClr val="2F4250"/>
                </a:solidFill>
                <a:effectLst/>
                <a:latin typeface="Regular"/>
              </a:rPr>
              <a:t>Sisophon</a:t>
            </a:r>
            <a:r>
              <a:rPr lang="fr-FR" b="0" i="0" dirty="0">
                <a:solidFill>
                  <a:srgbClr val="2F4250"/>
                </a:solidFill>
                <a:effectLst/>
                <a:latin typeface="Regular"/>
              </a:rPr>
              <a:t> répond à deux besoins prioritaires :</a:t>
            </a:r>
          </a:p>
          <a:p>
            <a:pPr algn="l" fontAlgn="base">
              <a:buFont typeface="Arial" panose="020B0604020202020204" pitchFamily="34" charset="0"/>
              <a:buChar char="•"/>
            </a:pPr>
            <a:r>
              <a:rPr lang="fr-FR" b="0" i="0" dirty="0">
                <a:solidFill>
                  <a:srgbClr val="2F4250"/>
                </a:solidFill>
                <a:effectLst/>
                <a:latin typeface="Regular"/>
              </a:rPr>
              <a:t>Dispenser des cours gratuits aux élèves les plus pauvres de la région.</a:t>
            </a:r>
          </a:p>
          <a:p>
            <a:pPr algn="l" fontAlgn="base">
              <a:buFont typeface="Arial" panose="020B0604020202020204" pitchFamily="34" charset="0"/>
              <a:buChar char="•"/>
            </a:pPr>
            <a:r>
              <a:rPr lang="fr-FR" b="0" i="0" dirty="0">
                <a:solidFill>
                  <a:srgbClr val="2F4250"/>
                </a:solidFill>
                <a:effectLst/>
                <a:latin typeface="Regular"/>
              </a:rPr>
              <a:t>Proposer un accueil en foyers, pour les enfants pauvres des villages isolés du </a:t>
            </a:r>
            <a:r>
              <a:rPr lang="fr-FR" b="0" i="0" dirty="0" err="1">
                <a:solidFill>
                  <a:srgbClr val="2F4250"/>
                </a:solidFill>
                <a:effectLst/>
                <a:latin typeface="Regular"/>
              </a:rPr>
              <a:t>Bantaey</a:t>
            </a:r>
            <a:r>
              <a:rPr lang="fr-FR" b="0" i="0" dirty="0">
                <a:solidFill>
                  <a:srgbClr val="2F4250"/>
                </a:solidFill>
                <a:effectLst/>
                <a:latin typeface="Regular"/>
              </a:rPr>
              <a:t> </a:t>
            </a:r>
            <a:r>
              <a:rPr lang="fr-FR" b="0" i="0" dirty="0" err="1">
                <a:solidFill>
                  <a:srgbClr val="2F4250"/>
                </a:solidFill>
                <a:effectLst/>
                <a:latin typeface="Regular"/>
              </a:rPr>
              <a:t>Meanchey</a:t>
            </a:r>
            <a:r>
              <a:rPr lang="fr-FR" b="0" i="0" dirty="0">
                <a:solidFill>
                  <a:srgbClr val="2F4250"/>
                </a:solidFill>
                <a:effectLst/>
                <a:latin typeface="Regular"/>
              </a:rPr>
              <a:t>. Nourris et logés à proximité de leur lieu d’étude, ces jeunes bénéficient d’une formation académique, mais également d’une formation humaine, à travers une charte pédagogique exigeante.</a:t>
            </a:r>
          </a:p>
          <a:p>
            <a:pPr algn="l" fontAlgn="base">
              <a:buFont typeface="Arial" panose="020B0604020202020204" pitchFamily="34" charset="0"/>
              <a:buChar char="•"/>
            </a:pPr>
            <a:endParaRPr lang="fr-FR" b="0" i="0" dirty="0">
              <a:solidFill>
                <a:srgbClr val="2F4250"/>
              </a:solidFill>
              <a:effectLst/>
              <a:latin typeface="Regular"/>
            </a:endParaRPr>
          </a:p>
          <a:p>
            <a:pPr algn="l" fontAlgn="base"/>
            <a:r>
              <a:rPr lang="fr-FR" b="0" i="0" dirty="0">
                <a:solidFill>
                  <a:srgbClr val="2F4250"/>
                </a:solidFill>
                <a:effectLst/>
                <a:latin typeface="Regular"/>
              </a:rPr>
              <a:t>Cette année, </a:t>
            </a:r>
            <a:r>
              <a:rPr lang="fr-FR" b="0" i="0" dirty="0">
                <a:solidFill>
                  <a:srgbClr val="2F4250"/>
                </a:solidFill>
                <a:effectLst/>
                <a:latin typeface="Bold"/>
              </a:rPr>
              <a:t>153 jeunes</a:t>
            </a:r>
            <a:r>
              <a:rPr lang="fr-FR" b="0" i="0" dirty="0">
                <a:solidFill>
                  <a:srgbClr val="2F4250"/>
                </a:solidFill>
                <a:effectLst/>
                <a:latin typeface="Regular"/>
              </a:rPr>
              <a:t> sont accueillis dans 7 foyers.</a:t>
            </a:r>
          </a:p>
          <a:p>
            <a:endParaRPr lang="fr-FR" dirty="0"/>
          </a:p>
        </p:txBody>
      </p:sp>
      <p:sp>
        <p:nvSpPr>
          <p:cNvPr id="4" name="Slide Number Placeholder 3"/>
          <p:cNvSpPr>
            <a:spLocks noGrp="1"/>
          </p:cNvSpPr>
          <p:nvPr>
            <p:ph type="sldNum" sz="quarter" idx="5"/>
          </p:nvPr>
        </p:nvSpPr>
        <p:spPr/>
        <p:txBody>
          <a:bodyPr/>
          <a:lstStyle/>
          <a:p>
            <a:fld id="{8B296F9C-75D2-4283-9EB7-7372B6EC5E83}" type="slidenum">
              <a:rPr lang="fr-FR" smtClean="0"/>
              <a:pPr/>
              <a:t>32</a:t>
            </a:fld>
            <a:endParaRPr lang="fr-FR"/>
          </a:p>
        </p:txBody>
      </p:sp>
    </p:spTree>
    <p:extLst>
      <p:ext uri="{BB962C8B-B14F-4D97-AF65-F5344CB8AC3E}">
        <p14:creationId xmlns:p14="http://schemas.microsoft.com/office/powerpoint/2010/main" val="1535612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Aft>
                <a:spcPts val="800"/>
              </a:spcAft>
            </a:pPr>
            <a:r>
              <a:rPr lang="fr-FR" sz="1200" dirty="0">
                <a:solidFill>
                  <a:srgbClr val="30373B"/>
                </a:solidFill>
                <a:effectLst/>
                <a:latin typeface="Helvetica" panose="020B0604020202020204" pitchFamily="34" charset="0"/>
                <a:ea typeface="Times New Roman" panose="02020603050405020304" pitchFamily="18" charset="0"/>
                <a:cs typeface="Times New Roman" panose="02020603050405020304" pitchFamily="18" charset="0"/>
              </a:rPr>
              <a:t>Qu’est-ce que le Mékong ?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200" dirty="0">
                <a:solidFill>
                  <a:srgbClr val="30373B"/>
                </a:solidFill>
                <a:effectLst/>
                <a:latin typeface="Helvetica" panose="020B0604020202020204" pitchFamily="34" charset="0"/>
                <a:ea typeface="Times New Roman" panose="02020603050405020304" pitchFamily="18" charset="0"/>
                <a:cs typeface="Times New Roman" panose="02020603050405020304" pitchFamily="18" charset="0"/>
              </a:rPr>
              <a:t>Un fleuve qui fait + de 3000km et qui passe par : Chine, Laos, Thaïlande, Cambodge, Vietnam et se jette dans la mer de Chine.</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8B296F9C-75D2-4283-9EB7-7372B6EC5E83}" type="slidenum">
              <a:rPr lang="fr-FR" smtClean="0"/>
              <a:pPr/>
              <a:t>4</a:t>
            </a:fld>
            <a:endParaRPr lang="fr-FR"/>
          </a:p>
        </p:txBody>
      </p:sp>
    </p:spTree>
    <p:extLst>
      <p:ext uri="{BB962C8B-B14F-4D97-AF65-F5344CB8AC3E}">
        <p14:creationId xmlns:p14="http://schemas.microsoft.com/office/powerpoint/2010/main" val="2668292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fontScale="62500" lnSpcReduction="20000"/>
          </a:bodyPr>
          <a:lstStyle/>
          <a:p>
            <a:r>
              <a:rPr lang="fr-FR" sz="1800" b="1" u="sng" dirty="0">
                <a:solidFill>
                  <a:srgbClr val="FF0000"/>
                </a:solidFill>
              </a:rPr>
              <a:t>#SENSIBLISER</a:t>
            </a:r>
          </a:p>
          <a:p>
            <a:pPr algn="l"/>
            <a:r>
              <a:rPr lang="fr-FR" sz="1800" b="1" i="0" u="none" strike="noStrike" baseline="0" dirty="0">
                <a:solidFill>
                  <a:srgbClr val="000000"/>
                </a:solidFill>
                <a:latin typeface="Verdana-Bold"/>
              </a:rPr>
              <a:t>Présentation d’Enfants du Mékong </a:t>
            </a:r>
          </a:p>
          <a:p>
            <a:pPr algn="l"/>
            <a:r>
              <a:rPr lang="fr-FR" sz="1800" b="0" i="0" u="none" strike="noStrike" baseline="0" dirty="0">
                <a:solidFill>
                  <a:srgbClr val="000000"/>
                </a:solidFill>
                <a:latin typeface="Verdana" panose="020B0604030504040204" pitchFamily="34" charset="0"/>
              </a:rPr>
              <a:t>Où est l’Asie, quelle est la mission de l’association, de quoi vient-on leur</a:t>
            </a:r>
          </a:p>
          <a:p>
            <a:pPr algn="l"/>
            <a:r>
              <a:rPr lang="fr-FR" sz="1800" b="0" i="0" u="none" strike="noStrike" baseline="0" dirty="0">
                <a:solidFill>
                  <a:srgbClr val="000000"/>
                </a:solidFill>
                <a:latin typeface="Verdana" panose="020B0604030504040204" pitchFamily="34" charset="0"/>
              </a:rPr>
              <a:t>parler particulièrement aujourd’hui ?</a:t>
            </a:r>
          </a:p>
          <a:p>
            <a:pPr>
              <a:lnSpc>
                <a:spcPct val="107000"/>
              </a:lnSpc>
              <a:spcAft>
                <a:spcPts val="800"/>
              </a:spcAft>
            </a:pPr>
            <a:r>
              <a:rPr lang="fr-FR" sz="1800" dirty="0">
                <a:solidFill>
                  <a:srgbClr val="30373B"/>
                </a:solidFill>
                <a:effectLst/>
                <a:latin typeface="Helvetica" panose="020B0604020202020204" pitchFamily="34" charset="0"/>
                <a:ea typeface="Times New Roman" panose="02020603050405020304" pitchFamily="18" charset="0"/>
                <a:cs typeface="Times New Roman" panose="02020603050405020304" pitchFamily="18" charset="0"/>
              </a:rPr>
              <a:t>Situer l’Asie sur la carte, Parler du décalage horaire, des saisons, 10000km, 7h de décalage, horaire, Il faut un peu plus de 10h d’avion pour y aller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solidFill>
                  <a:srgbClr val="30373B"/>
                </a:solidFill>
                <a:effectLst/>
                <a:latin typeface="Helvetica" panose="020B0604020202020204" pitchFamily="34" charset="0"/>
                <a:ea typeface="Times New Roman" panose="02020603050405020304" pitchFamily="18" charset="0"/>
                <a:cs typeface="Times New Roman" panose="02020603050405020304" pitchFamily="18"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solidFill>
                  <a:srgbClr val="30373B"/>
                </a:solidFill>
                <a:effectLst/>
                <a:latin typeface="Helvetica" panose="020B0604020202020204" pitchFamily="34" charset="0"/>
                <a:ea typeface="Times New Roman" panose="02020603050405020304" pitchFamily="18" charset="0"/>
                <a:cs typeface="Times New Roman" panose="02020603050405020304" pitchFamily="18" charset="0"/>
              </a:rPr>
              <a:t>Parler des enfants qui ne vont pas à l’école pour aider leurs parents etc..</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solidFill>
                  <a:srgbClr val="30373B"/>
                </a:solidFill>
                <a:effectLst/>
                <a:latin typeface="Helvetica" panose="020B0604020202020204" pitchFamily="34" charset="0"/>
                <a:ea typeface="Times New Roman" panose="02020603050405020304" pitchFamily="18" charset="0"/>
                <a:cs typeface="Times New Roman" panose="02020603050405020304" pitchFamily="18" charset="0"/>
              </a:rPr>
              <a:t>Enfants du Mékong est une association qui parraine depuis 1958  des enfants très pauvres dans six pays d’Asie du Sud Est (Philippines, Birmanie, Laos, Cambodge, Vietnam et Thaïlande) pour leur permettre de continuer à aller à l’école.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solidFill>
                  <a:srgbClr val="30373B"/>
                </a:solidFill>
                <a:effectLst/>
                <a:latin typeface="Helvetica" panose="020B0604020202020204" pitchFamily="34" charset="0"/>
                <a:ea typeface="Times New Roman" panose="02020603050405020304" pitchFamily="18" charset="0"/>
                <a:cs typeface="Times New Roman" panose="02020603050405020304" pitchFamily="18" charset="0"/>
              </a:rPr>
              <a:t>Aujourd’hui on vient leur parler de jeunes aidés par EDM qui ont pu aller à l’école et pour qui cela a changé la vie. Ils vont témoigner de la chance que c’est que d’apprendre,  ils ont envie de leur partager un bout de leur vie.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solidFill>
                  <a:srgbClr val="30373B"/>
                </a:solidFill>
                <a:effectLst/>
                <a:latin typeface="Helvetica" panose="020B0604020202020204" pitchFamily="34" charset="0"/>
                <a:ea typeface="Times New Roman" panose="02020603050405020304" pitchFamily="18" charset="0"/>
                <a:cs typeface="Times New Roman" panose="02020603050405020304" pitchFamily="18" charset="0"/>
              </a:rPr>
              <a:t>Inutile de rentrer dans trop de détails sur les parrainages et les bambous etc… sauf s’ils posent des questions.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sz="1800" b="0" i="0" u="none" strike="noStrike" baseline="0" dirty="0">
              <a:solidFill>
                <a:srgbClr val="000000"/>
              </a:solidFill>
              <a:latin typeface="Verdana" panose="020B0604030504040204" pitchFamily="34" charset="0"/>
            </a:endParaRPr>
          </a:p>
        </p:txBody>
      </p:sp>
      <p:sp>
        <p:nvSpPr>
          <p:cNvPr id="4" name="Espace réservé du numéro de diapositive 3"/>
          <p:cNvSpPr>
            <a:spLocks noGrp="1"/>
          </p:cNvSpPr>
          <p:nvPr>
            <p:ph type="sldNum" sz="quarter" idx="10"/>
          </p:nvPr>
        </p:nvSpPr>
        <p:spPr/>
        <p:txBody>
          <a:bodyPr/>
          <a:lstStyle/>
          <a:p>
            <a:fld id="{8B296F9C-75D2-4283-9EB7-7372B6EC5E83}" type="slidenum">
              <a:rPr lang="fr-FR" smtClean="0"/>
              <a:pPr/>
              <a:t>5</a:t>
            </a:fld>
            <a:endParaRPr lang="fr-FR"/>
          </a:p>
        </p:txBody>
      </p:sp>
    </p:spTree>
    <p:extLst>
      <p:ext uri="{BB962C8B-B14F-4D97-AF65-F5344CB8AC3E}">
        <p14:creationId xmlns:p14="http://schemas.microsoft.com/office/powerpoint/2010/main" val="1718167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a:bodyPr>
          <a:lstStyle/>
          <a:p>
            <a:pPr>
              <a:lnSpc>
                <a:spcPct val="107000"/>
              </a:lnSpc>
              <a:spcAft>
                <a:spcPts val="800"/>
              </a:spcAft>
            </a:pPr>
            <a:r>
              <a:rPr lang="fr-FR" sz="1800" dirty="0">
                <a:solidFill>
                  <a:srgbClr val="30373B"/>
                </a:solidFill>
                <a:effectLst/>
                <a:latin typeface="Helvetica" panose="020B0604020202020204" pitchFamily="34" charset="0"/>
                <a:ea typeface="Times New Roman" panose="02020603050405020304" pitchFamily="18" charset="0"/>
                <a:cs typeface="Times New Roman" panose="02020603050405020304" pitchFamily="18" charset="0"/>
              </a:rPr>
              <a:t>Enfants du Mékong est une association qui parraine depuis 1958  des enfants très pauvres dans six pays d’Asie du Sud Est (Philippines, Birmanie, Laos, Cambodge, Vietnam et Thaïlande) pour leur permettre de continuer à aller à l’école.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sz="1800" b="0" i="0" u="none" strike="noStrike" baseline="0" dirty="0">
              <a:solidFill>
                <a:srgbClr val="000000"/>
              </a:solidFill>
              <a:latin typeface="Verdana" panose="020B0604030504040204" pitchFamily="34" charset="0"/>
            </a:endParaRPr>
          </a:p>
        </p:txBody>
      </p:sp>
      <p:sp>
        <p:nvSpPr>
          <p:cNvPr id="4" name="Espace réservé du numéro de diapositive 3"/>
          <p:cNvSpPr>
            <a:spLocks noGrp="1"/>
          </p:cNvSpPr>
          <p:nvPr>
            <p:ph type="sldNum" sz="quarter" idx="10"/>
          </p:nvPr>
        </p:nvSpPr>
        <p:spPr/>
        <p:txBody>
          <a:bodyPr/>
          <a:lstStyle/>
          <a:p>
            <a:fld id="{8B296F9C-75D2-4283-9EB7-7372B6EC5E83}" type="slidenum">
              <a:rPr lang="fr-FR" smtClean="0"/>
              <a:pPr/>
              <a:t>6</a:t>
            </a:fld>
            <a:endParaRPr lang="fr-FR"/>
          </a:p>
        </p:txBody>
      </p:sp>
    </p:spTree>
    <p:extLst>
      <p:ext uri="{BB962C8B-B14F-4D97-AF65-F5344CB8AC3E}">
        <p14:creationId xmlns:p14="http://schemas.microsoft.com/office/powerpoint/2010/main" val="2241340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Expliquer que le Bambou plie mais ne rompt pas. </a:t>
            </a:r>
          </a:p>
          <a:p>
            <a:endParaRPr lang="fr-FR" dirty="0"/>
          </a:p>
        </p:txBody>
      </p:sp>
      <p:sp>
        <p:nvSpPr>
          <p:cNvPr id="4" name="Espace réservé du numéro de diapositive 3"/>
          <p:cNvSpPr>
            <a:spLocks noGrp="1"/>
          </p:cNvSpPr>
          <p:nvPr>
            <p:ph type="sldNum" sz="quarter" idx="5"/>
          </p:nvPr>
        </p:nvSpPr>
        <p:spPr/>
        <p:txBody>
          <a:bodyPr/>
          <a:lstStyle/>
          <a:p>
            <a:fld id="{27F0F993-B854-4681-9820-5181E2F13BB2}" type="slidenum">
              <a:rPr lang="fr-FR" smtClean="0"/>
              <a:t>7</a:t>
            </a:fld>
            <a:endParaRPr lang="fr-FR"/>
          </a:p>
        </p:txBody>
      </p:sp>
    </p:spTree>
    <p:extLst>
      <p:ext uri="{BB962C8B-B14F-4D97-AF65-F5344CB8AC3E}">
        <p14:creationId xmlns:p14="http://schemas.microsoft.com/office/powerpoint/2010/main" val="4243598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élèves choisissent 1 portrait</a:t>
            </a:r>
          </a:p>
        </p:txBody>
      </p:sp>
      <p:sp>
        <p:nvSpPr>
          <p:cNvPr id="4" name="Espace réservé du numéro de diapositive 3"/>
          <p:cNvSpPr>
            <a:spLocks noGrp="1"/>
          </p:cNvSpPr>
          <p:nvPr>
            <p:ph type="sldNum" sz="quarter" idx="5"/>
          </p:nvPr>
        </p:nvSpPr>
        <p:spPr/>
        <p:txBody>
          <a:bodyPr/>
          <a:lstStyle/>
          <a:p>
            <a:fld id="{8B296F9C-75D2-4283-9EB7-7372B6EC5E83}" type="slidenum">
              <a:rPr lang="fr-FR" smtClean="0"/>
              <a:pPr/>
              <a:t>8</a:t>
            </a:fld>
            <a:endParaRPr lang="fr-FR"/>
          </a:p>
        </p:txBody>
      </p:sp>
    </p:spTree>
    <p:extLst>
      <p:ext uri="{BB962C8B-B14F-4D97-AF65-F5344CB8AC3E}">
        <p14:creationId xmlns:p14="http://schemas.microsoft.com/office/powerpoint/2010/main" val="3007245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869A02-A22E-4DC0-8069-98FA611DF083}" type="slidenum">
              <a:rPr lang="fr-FR" smtClean="0"/>
              <a:t>9</a:t>
            </a:fld>
            <a:endParaRPr lang="fr-FR"/>
          </a:p>
        </p:txBody>
      </p:sp>
    </p:spTree>
    <p:extLst>
      <p:ext uri="{BB962C8B-B14F-4D97-AF65-F5344CB8AC3E}">
        <p14:creationId xmlns:p14="http://schemas.microsoft.com/office/powerpoint/2010/main" val="22748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fr-FR"/>
              <a:t>Modifiez le style du titre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Modifier le style des sous-titres du masque</a:t>
            </a:r>
            <a:endParaRPr lang="en-US" dirty="0"/>
          </a:p>
        </p:txBody>
      </p:sp>
      <p:sp>
        <p:nvSpPr>
          <p:cNvPr id="4" name="Date Placeholder 3"/>
          <p:cNvSpPr>
            <a:spLocks noGrp="1"/>
          </p:cNvSpPr>
          <p:nvPr>
            <p:ph type="dt" sz="half" idx="10"/>
          </p:nvPr>
        </p:nvSpPr>
        <p:spPr/>
        <p:txBody>
          <a:bodyPr/>
          <a:lstStyle/>
          <a:p>
            <a:fld id="{88DC7E37-8AA6-4D0D-A2E5-7A6477877C8F}" type="datetimeFigureOut">
              <a:rPr lang="fr-FR" smtClean="0"/>
              <a:pPr/>
              <a:t>26/09/2023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A488567-FA78-4E60-BA49-20D439808E02}" type="slidenum">
              <a:rPr lang="fr-FR" smtClean="0"/>
              <a:pPr/>
              <a:t>‹N°›</a:t>
            </a:fld>
            <a:endParaRPr lang="fr-FR"/>
          </a:p>
        </p:txBody>
      </p:sp>
    </p:spTree>
    <p:extLst>
      <p:ext uri="{BB962C8B-B14F-4D97-AF65-F5344CB8AC3E}">
        <p14:creationId xmlns:p14="http://schemas.microsoft.com/office/powerpoint/2010/main" val="2742495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88DC7E37-8AA6-4D0D-A2E5-7A6477877C8F}" type="datetimeFigureOut">
              <a:rPr lang="fr-FR" smtClean="0"/>
              <a:pPr/>
              <a:t>26/09/2023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A488567-FA78-4E60-BA49-20D439808E02}" type="slidenum">
              <a:rPr lang="fr-FR" smtClean="0"/>
              <a:pPr/>
              <a:t>‹N°›</a:t>
            </a:fld>
            <a:endParaRPr lang="fr-FR"/>
          </a:p>
        </p:txBody>
      </p:sp>
    </p:spTree>
    <p:extLst>
      <p:ext uri="{BB962C8B-B14F-4D97-AF65-F5344CB8AC3E}">
        <p14:creationId xmlns:p14="http://schemas.microsoft.com/office/powerpoint/2010/main" val="1677393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88DC7E37-8AA6-4D0D-A2E5-7A6477877C8F}" type="datetimeFigureOut">
              <a:rPr lang="fr-FR" smtClean="0"/>
              <a:pPr/>
              <a:t>26/09/2023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A488567-FA78-4E60-BA49-20D439808E02}" type="slidenum">
              <a:rPr lang="fr-FR" smtClean="0"/>
              <a:pPr/>
              <a:t>‹N°›</a:t>
            </a:fld>
            <a:endParaRPr lang="fr-FR"/>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7540108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88DC7E37-8AA6-4D0D-A2E5-7A6477877C8F}" type="datetimeFigureOut">
              <a:rPr lang="fr-FR" smtClean="0"/>
              <a:pPr/>
              <a:t>26/09/2023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A488567-FA78-4E60-BA49-20D439808E02}" type="slidenum">
              <a:rPr lang="fr-FR" smtClean="0"/>
              <a:pPr/>
              <a:t>‹N°›</a:t>
            </a:fld>
            <a:endParaRPr lang="fr-FR"/>
          </a:p>
        </p:txBody>
      </p:sp>
    </p:spTree>
    <p:extLst>
      <p:ext uri="{BB962C8B-B14F-4D97-AF65-F5344CB8AC3E}">
        <p14:creationId xmlns:p14="http://schemas.microsoft.com/office/powerpoint/2010/main" val="14401057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88DC7E37-8AA6-4D0D-A2E5-7A6477877C8F}" type="datetimeFigureOut">
              <a:rPr lang="fr-FR" smtClean="0"/>
              <a:pPr/>
              <a:t>26/09/2023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A488567-FA78-4E60-BA49-20D439808E02}" type="slidenum">
              <a:rPr lang="fr-FR" smtClean="0"/>
              <a:pPr/>
              <a:t>‹N°›</a:t>
            </a:fld>
            <a:endParaRPr lang="fr-FR"/>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4705981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88DC7E37-8AA6-4D0D-A2E5-7A6477877C8F}" type="datetimeFigureOut">
              <a:rPr lang="fr-FR" smtClean="0"/>
              <a:pPr/>
              <a:t>26/09/2023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A488567-FA78-4E60-BA49-20D439808E02}" type="slidenum">
              <a:rPr lang="fr-FR" smtClean="0"/>
              <a:pPr/>
              <a:t>‹N°›</a:t>
            </a:fld>
            <a:endParaRPr lang="fr-FR"/>
          </a:p>
        </p:txBody>
      </p:sp>
    </p:spTree>
    <p:extLst>
      <p:ext uri="{BB962C8B-B14F-4D97-AF65-F5344CB8AC3E}">
        <p14:creationId xmlns:p14="http://schemas.microsoft.com/office/powerpoint/2010/main" val="19297117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8DC7E37-8AA6-4D0D-A2E5-7A6477877C8F}" type="datetimeFigureOut">
              <a:rPr lang="fr-FR" smtClean="0"/>
              <a:pPr/>
              <a:t>26/09/2023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A488567-FA78-4E60-BA49-20D439808E02}" type="slidenum">
              <a:rPr lang="fr-FR" smtClean="0"/>
              <a:pPr/>
              <a:t>‹N°›</a:t>
            </a:fld>
            <a:endParaRPr lang="fr-FR"/>
          </a:p>
        </p:txBody>
      </p:sp>
    </p:spTree>
    <p:extLst>
      <p:ext uri="{BB962C8B-B14F-4D97-AF65-F5344CB8AC3E}">
        <p14:creationId xmlns:p14="http://schemas.microsoft.com/office/powerpoint/2010/main" val="1344973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8DC7E37-8AA6-4D0D-A2E5-7A6477877C8F}" type="datetimeFigureOut">
              <a:rPr lang="fr-FR" smtClean="0"/>
              <a:pPr/>
              <a:t>26/09/2023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A488567-FA78-4E60-BA49-20D439808E02}" type="slidenum">
              <a:rPr lang="fr-FR" smtClean="0"/>
              <a:pPr/>
              <a:t>‹N°›</a:t>
            </a:fld>
            <a:endParaRPr lang="fr-FR"/>
          </a:p>
        </p:txBody>
      </p:sp>
    </p:spTree>
    <p:extLst>
      <p:ext uri="{BB962C8B-B14F-4D97-AF65-F5344CB8AC3E}">
        <p14:creationId xmlns:p14="http://schemas.microsoft.com/office/powerpoint/2010/main" val="17614976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_Contenu avec légende">
    <p:spTree>
      <p:nvGrpSpPr>
        <p:cNvPr id="1" name=""/>
        <p:cNvGrpSpPr/>
        <p:nvPr/>
      </p:nvGrpSpPr>
      <p:grpSpPr>
        <a:xfrm>
          <a:off x="0" y="0"/>
          <a:ext cx="0" cy="0"/>
          <a:chOff x="0" y="0"/>
          <a:chExt cx="0" cy="0"/>
        </a:xfrm>
      </p:grpSpPr>
      <p:sp>
        <p:nvSpPr>
          <p:cNvPr id="8" name="Rectangle 7"/>
          <p:cNvSpPr/>
          <p:nvPr userDrawn="1"/>
        </p:nvSpPr>
        <p:spPr>
          <a:xfrm>
            <a:off x="1" y="222536"/>
            <a:ext cx="3171825" cy="723900"/>
          </a:xfrm>
          <a:prstGeom prst="rect">
            <a:avLst/>
          </a:prstGeom>
          <a:solidFill>
            <a:srgbClr val="7FB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defRPr/>
            </a:pPr>
            <a:endParaRPr lang="fr-FR" sz="1500" dirty="0">
              <a:latin typeface="Boston Heavy" panose="00000A00000000000000" pitchFamily="50" charset="0"/>
            </a:endParaRPr>
          </a:p>
        </p:txBody>
      </p:sp>
    </p:spTree>
    <p:extLst>
      <p:ext uri="{BB962C8B-B14F-4D97-AF65-F5344CB8AC3E}">
        <p14:creationId xmlns:p14="http://schemas.microsoft.com/office/powerpoint/2010/main" val="3715622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3076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8DC7E37-8AA6-4D0D-A2E5-7A6477877C8F}" type="datetimeFigureOut">
              <a:rPr lang="fr-FR" smtClean="0"/>
              <a:pPr/>
              <a:t>26/09/2023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A488567-FA78-4E60-BA49-20D439808E02}" type="slidenum">
              <a:rPr lang="fr-FR" smtClean="0"/>
              <a:pPr/>
              <a:t>‹N°›</a:t>
            </a:fld>
            <a:endParaRPr lang="fr-FR"/>
          </a:p>
        </p:txBody>
      </p:sp>
    </p:spTree>
    <p:extLst>
      <p:ext uri="{BB962C8B-B14F-4D97-AF65-F5344CB8AC3E}">
        <p14:creationId xmlns:p14="http://schemas.microsoft.com/office/powerpoint/2010/main" val="4064864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88DC7E37-8AA6-4D0D-A2E5-7A6477877C8F}" type="datetimeFigureOut">
              <a:rPr lang="fr-FR" smtClean="0"/>
              <a:pPr/>
              <a:t>26/09/2023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A488567-FA78-4E60-BA49-20D439808E02}" type="slidenum">
              <a:rPr lang="fr-FR" smtClean="0"/>
              <a:pPr/>
              <a:t>‹N°›</a:t>
            </a:fld>
            <a:endParaRPr lang="fr-FR"/>
          </a:p>
        </p:txBody>
      </p:sp>
    </p:spTree>
    <p:extLst>
      <p:ext uri="{BB962C8B-B14F-4D97-AF65-F5344CB8AC3E}">
        <p14:creationId xmlns:p14="http://schemas.microsoft.com/office/powerpoint/2010/main" val="3682346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fr-FR"/>
              <a:t>Modifiez le style du titre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88DC7E37-8AA6-4D0D-A2E5-7A6477877C8F}" type="datetimeFigureOut">
              <a:rPr lang="fr-FR" smtClean="0"/>
              <a:pPr/>
              <a:t>26/09/2023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A488567-FA78-4E60-BA49-20D439808E02}" type="slidenum">
              <a:rPr lang="fr-FR" smtClean="0"/>
              <a:pPr/>
              <a:t>‹N°›</a:t>
            </a:fld>
            <a:endParaRPr lang="fr-FR"/>
          </a:p>
        </p:txBody>
      </p:sp>
    </p:spTree>
    <p:extLst>
      <p:ext uri="{BB962C8B-B14F-4D97-AF65-F5344CB8AC3E}">
        <p14:creationId xmlns:p14="http://schemas.microsoft.com/office/powerpoint/2010/main" val="988378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88DC7E37-8AA6-4D0D-A2E5-7A6477877C8F}" type="datetimeFigureOut">
              <a:rPr lang="fr-FR" smtClean="0"/>
              <a:pPr/>
              <a:t>26/09/2023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9A488567-FA78-4E60-BA49-20D439808E02}" type="slidenum">
              <a:rPr lang="fr-FR" smtClean="0"/>
              <a:pPr/>
              <a:t>‹N°›</a:t>
            </a:fld>
            <a:endParaRPr lang="fr-FR"/>
          </a:p>
        </p:txBody>
      </p:sp>
    </p:spTree>
    <p:extLst>
      <p:ext uri="{BB962C8B-B14F-4D97-AF65-F5344CB8AC3E}">
        <p14:creationId xmlns:p14="http://schemas.microsoft.com/office/powerpoint/2010/main" val="4074926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88DC7E37-8AA6-4D0D-A2E5-7A6477877C8F}" type="datetimeFigureOut">
              <a:rPr lang="fr-FR" smtClean="0"/>
              <a:pPr/>
              <a:t>26/09/2023</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9A488567-FA78-4E60-BA49-20D439808E02}" type="slidenum">
              <a:rPr lang="fr-FR" smtClean="0"/>
              <a:pPr/>
              <a:t>‹N°›</a:t>
            </a:fld>
            <a:endParaRPr lang="fr-FR"/>
          </a:p>
        </p:txBody>
      </p:sp>
    </p:spTree>
    <p:extLst>
      <p:ext uri="{BB962C8B-B14F-4D97-AF65-F5344CB8AC3E}">
        <p14:creationId xmlns:p14="http://schemas.microsoft.com/office/powerpoint/2010/main" val="2833083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DC7E37-8AA6-4D0D-A2E5-7A6477877C8F}" type="datetimeFigureOut">
              <a:rPr lang="fr-FR" smtClean="0"/>
              <a:pPr/>
              <a:t>26/09/2023</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9A488567-FA78-4E60-BA49-20D439808E02}" type="slidenum">
              <a:rPr lang="fr-FR" smtClean="0"/>
              <a:pPr/>
              <a:t>‹N°›</a:t>
            </a:fld>
            <a:endParaRPr lang="fr-FR"/>
          </a:p>
        </p:txBody>
      </p:sp>
    </p:spTree>
    <p:extLst>
      <p:ext uri="{BB962C8B-B14F-4D97-AF65-F5344CB8AC3E}">
        <p14:creationId xmlns:p14="http://schemas.microsoft.com/office/powerpoint/2010/main" val="1286324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fr-FR"/>
              <a:t>Modifiez le style du titre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Modifier les styles du texte du masque</a:t>
            </a:r>
          </a:p>
        </p:txBody>
      </p:sp>
      <p:sp>
        <p:nvSpPr>
          <p:cNvPr id="5" name="Date Placeholder 4"/>
          <p:cNvSpPr>
            <a:spLocks noGrp="1"/>
          </p:cNvSpPr>
          <p:nvPr>
            <p:ph type="dt" sz="half" idx="10"/>
          </p:nvPr>
        </p:nvSpPr>
        <p:spPr/>
        <p:txBody>
          <a:bodyPr/>
          <a:lstStyle/>
          <a:p>
            <a:fld id="{88DC7E37-8AA6-4D0D-A2E5-7A6477877C8F}" type="datetimeFigureOut">
              <a:rPr lang="fr-FR" smtClean="0"/>
              <a:pPr/>
              <a:t>26/09/2023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A488567-FA78-4E60-BA49-20D439808E02}" type="slidenum">
              <a:rPr lang="fr-FR" smtClean="0"/>
              <a:pPr/>
              <a:t>‹N°›</a:t>
            </a:fld>
            <a:endParaRPr lang="fr-FR"/>
          </a:p>
        </p:txBody>
      </p:sp>
    </p:spTree>
    <p:extLst>
      <p:ext uri="{BB962C8B-B14F-4D97-AF65-F5344CB8AC3E}">
        <p14:creationId xmlns:p14="http://schemas.microsoft.com/office/powerpoint/2010/main" val="2116172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88DC7E37-8AA6-4D0D-A2E5-7A6477877C8F}" type="datetimeFigureOut">
              <a:rPr lang="fr-FR" smtClean="0"/>
              <a:pPr/>
              <a:t>26/09/2023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A488567-FA78-4E60-BA49-20D439808E02}" type="slidenum">
              <a:rPr lang="fr-FR" smtClean="0"/>
              <a:pPr/>
              <a:t>‹N°›</a:t>
            </a:fld>
            <a:endParaRPr lang="fr-FR"/>
          </a:p>
        </p:txBody>
      </p:sp>
    </p:spTree>
    <p:extLst>
      <p:ext uri="{BB962C8B-B14F-4D97-AF65-F5344CB8AC3E}">
        <p14:creationId xmlns:p14="http://schemas.microsoft.com/office/powerpoint/2010/main" val="3299657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8DC7E37-8AA6-4D0D-A2E5-7A6477877C8F}" type="datetimeFigureOut">
              <a:rPr lang="fr-FR" smtClean="0"/>
              <a:pPr/>
              <a:t>26/09/2023</a:t>
            </a:fld>
            <a:endParaRPr lang="fr-FR"/>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9A488567-FA78-4E60-BA49-20D439808E02}" type="slidenum">
              <a:rPr lang="fr-FR" smtClean="0"/>
              <a:pPr/>
              <a:t>‹N°›</a:t>
            </a:fld>
            <a:endParaRPr lang="fr-FR"/>
          </a:p>
        </p:txBody>
      </p:sp>
    </p:spTree>
    <p:extLst>
      <p:ext uri="{BB962C8B-B14F-4D97-AF65-F5344CB8AC3E}">
        <p14:creationId xmlns:p14="http://schemas.microsoft.com/office/powerpoint/2010/main" val="29292937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60.jpe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hyperlink" Target="https://youtu.be/38H3M6gnISc"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4.svg"/><Relationship Id="rId11" Type="http://schemas.openxmlformats.org/officeDocument/2006/relationships/image" Target="../media/image59.jpeg"/><Relationship Id="rId5" Type="http://schemas.openxmlformats.org/officeDocument/2006/relationships/image" Target="../media/image53.png"/><Relationship Id="rId15" Type="http://schemas.openxmlformats.org/officeDocument/2006/relationships/image" Target="../media/image22.png"/><Relationship Id="rId10" Type="http://schemas.openxmlformats.org/officeDocument/2006/relationships/image" Target="../media/image58.svg"/><Relationship Id="rId4" Type="http://schemas.openxmlformats.org/officeDocument/2006/relationships/image" Target="../media/image52.svg"/><Relationship Id="rId9" Type="http://schemas.openxmlformats.org/officeDocument/2006/relationships/image" Target="../media/image57.png"/><Relationship Id="rId14" Type="http://schemas.openxmlformats.org/officeDocument/2006/relationships/image" Target="../media/image61.png"/></Relationships>
</file>

<file path=ppt/slides/_rels/slide11.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svg"/><Relationship Id="rId7" Type="http://schemas.openxmlformats.org/officeDocument/2006/relationships/image" Target="../media/image22.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52.svg"/><Relationship Id="rId10" Type="http://schemas.openxmlformats.org/officeDocument/2006/relationships/image" Target="../media/image65.svg"/><Relationship Id="rId4" Type="http://schemas.openxmlformats.org/officeDocument/2006/relationships/image" Target="../media/image51.png"/><Relationship Id="rId9" Type="http://schemas.openxmlformats.org/officeDocument/2006/relationships/image" Target="../media/image64.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3.png"/><Relationship Id="rId26" Type="http://schemas.openxmlformats.org/officeDocument/2006/relationships/image" Target="../media/image470.png"/><Relationship Id="rId3" Type="http://schemas.openxmlformats.org/officeDocument/2006/relationships/image" Target="../media/image36.png"/><Relationship Id="rId21" Type="http://schemas.openxmlformats.org/officeDocument/2006/relationships/image" Target="../media/image46.svg"/><Relationship Id="rId7" Type="http://schemas.openxmlformats.org/officeDocument/2006/relationships/slide" Target="slide21.xml"/><Relationship Id="rId12" Type="http://schemas.openxmlformats.org/officeDocument/2006/relationships/image" Target="../media/image39.png"/><Relationship Id="rId17" Type="http://schemas.openxmlformats.org/officeDocument/2006/relationships/image" Target="../media/image42.svg"/><Relationship Id="rId25" Type="http://schemas.openxmlformats.org/officeDocument/2006/relationships/slide" Target="slide25.xml"/><Relationship Id="rId2" Type="http://schemas.openxmlformats.org/officeDocument/2006/relationships/notesSlide" Target="../notesSlides/notesSlide11.xml"/><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360.png"/><Relationship Id="rId24" Type="http://schemas.openxmlformats.org/officeDocument/2006/relationships/image" Target="../media/image49.png"/><Relationship Id="rId5" Type="http://schemas.openxmlformats.org/officeDocument/2006/relationships/image" Target="../media/image340.png"/><Relationship Id="rId15" Type="http://schemas.openxmlformats.org/officeDocument/2006/relationships/image" Target="../media/image380.png"/><Relationship Id="rId23" Type="http://schemas.openxmlformats.org/officeDocument/2006/relationships/image" Target="../media/image48.svg"/><Relationship Id="rId10" Type="http://schemas.openxmlformats.org/officeDocument/2006/relationships/slide" Target="slide17.xml"/><Relationship Id="rId19" Type="http://schemas.openxmlformats.org/officeDocument/2006/relationships/image" Target="../media/image44.svg"/><Relationship Id="rId4" Type="http://schemas.openxmlformats.org/officeDocument/2006/relationships/slide" Target="slide9.xml"/><Relationship Id="rId9" Type="http://schemas.openxmlformats.org/officeDocument/2006/relationships/image" Target="../media/image38.png"/><Relationship Id="rId14" Type="http://schemas.openxmlformats.org/officeDocument/2006/relationships/slide" Target="slide13.xml"/><Relationship Id="rId22"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77.sv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0.svg"/><Relationship Id="rId11" Type="http://schemas.openxmlformats.org/officeDocument/2006/relationships/image" Target="../media/image75.jpe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svg"/><Relationship Id="rId9" Type="http://schemas.openxmlformats.org/officeDocument/2006/relationships/image" Target="../media/image73.jpeg"/></Relationships>
</file>

<file path=ppt/slides/_rels/slide15.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80.jpe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9.png"/><Relationship Id="rId2" Type="http://schemas.openxmlformats.org/officeDocument/2006/relationships/notesSlide" Target="../notesSlides/notesSlide14.xml"/><Relationship Id="rId16" Type="http://schemas.openxmlformats.org/officeDocument/2006/relationships/image" Target="../media/image83.jpeg"/><Relationship Id="rId1" Type="http://schemas.openxmlformats.org/officeDocument/2006/relationships/slideLayout" Target="../slideLayouts/slideLayout7.xml"/><Relationship Id="rId6" Type="http://schemas.openxmlformats.org/officeDocument/2006/relationships/image" Target="../media/image70.svg"/><Relationship Id="rId11" Type="http://schemas.openxmlformats.org/officeDocument/2006/relationships/image" Target="../media/image78.png"/><Relationship Id="rId5" Type="http://schemas.openxmlformats.org/officeDocument/2006/relationships/image" Target="../media/image69.png"/><Relationship Id="rId15" Type="http://schemas.openxmlformats.org/officeDocument/2006/relationships/image" Target="../media/image82.jpeg"/><Relationship Id="rId10" Type="http://schemas.openxmlformats.org/officeDocument/2006/relationships/image" Target="../media/image77.svg"/><Relationship Id="rId4" Type="http://schemas.openxmlformats.org/officeDocument/2006/relationships/image" Target="../media/image68.svg"/><Relationship Id="rId9" Type="http://schemas.openxmlformats.org/officeDocument/2006/relationships/image" Target="../media/image76.png"/><Relationship Id="rId14" Type="http://schemas.openxmlformats.org/officeDocument/2006/relationships/image" Target="../media/image81.jpeg"/></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3.png"/><Relationship Id="rId26" Type="http://schemas.openxmlformats.org/officeDocument/2006/relationships/image" Target="../media/image470.png"/><Relationship Id="rId3" Type="http://schemas.openxmlformats.org/officeDocument/2006/relationships/image" Target="../media/image36.png"/><Relationship Id="rId21" Type="http://schemas.openxmlformats.org/officeDocument/2006/relationships/image" Target="../media/image46.svg"/><Relationship Id="rId7" Type="http://schemas.openxmlformats.org/officeDocument/2006/relationships/slide" Target="slide21.xml"/><Relationship Id="rId12" Type="http://schemas.openxmlformats.org/officeDocument/2006/relationships/image" Target="../media/image39.png"/><Relationship Id="rId17" Type="http://schemas.openxmlformats.org/officeDocument/2006/relationships/image" Target="../media/image42.svg"/><Relationship Id="rId25" Type="http://schemas.openxmlformats.org/officeDocument/2006/relationships/slide" Target="slide25.xml"/><Relationship Id="rId2" Type="http://schemas.openxmlformats.org/officeDocument/2006/relationships/notesSlide" Target="../notesSlides/notesSlide15.xml"/><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360.png"/><Relationship Id="rId24" Type="http://schemas.openxmlformats.org/officeDocument/2006/relationships/image" Target="../media/image49.png"/><Relationship Id="rId5" Type="http://schemas.openxmlformats.org/officeDocument/2006/relationships/image" Target="../media/image340.png"/><Relationship Id="rId15" Type="http://schemas.openxmlformats.org/officeDocument/2006/relationships/image" Target="../media/image380.png"/><Relationship Id="rId23" Type="http://schemas.openxmlformats.org/officeDocument/2006/relationships/image" Target="../media/image48.svg"/><Relationship Id="rId10" Type="http://schemas.openxmlformats.org/officeDocument/2006/relationships/slide" Target="slide17.xml"/><Relationship Id="rId19" Type="http://schemas.openxmlformats.org/officeDocument/2006/relationships/image" Target="../media/image44.svg"/><Relationship Id="rId4" Type="http://schemas.openxmlformats.org/officeDocument/2006/relationships/slide" Target="slide9.xml"/><Relationship Id="rId9" Type="http://schemas.openxmlformats.org/officeDocument/2006/relationships/image" Target="../media/image38.png"/><Relationship Id="rId14" Type="http://schemas.openxmlformats.org/officeDocument/2006/relationships/slide" Target="slide13.xml"/><Relationship Id="rId22"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91.jpeg"/><Relationship Id="rId3" Type="http://schemas.openxmlformats.org/officeDocument/2006/relationships/image" Target="../media/image85.png"/><Relationship Id="rId7" Type="http://schemas.openxmlformats.org/officeDocument/2006/relationships/image" Target="../media/image55.png"/><Relationship Id="rId12" Type="http://schemas.openxmlformats.org/officeDocument/2006/relationships/image" Target="../media/image90.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88.svg"/><Relationship Id="rId11" Type="http://schemas.openxmlformats.org/officeDocument/2006/relationships/image" Target="../media/image89.png"/><Relationship Id="rId5" Type="http://schemas.openxmlformats.org/officeDocument/2006/relationships/image" Target="../media/image87.png"/><Relationship Id="rId10" Type="http://schemas.openxmlformats.org/officeDocument/2006/relationships/image" Target="../media/image58.svg"/><Relationship Id="rId4" Type="http://schemas.openxmlformats.org/officeDocument/2006/relationships/image" Target="../media/image86.svg"/><Relationship Id="rId9" Type="http://schemas.openxmlformats.org/officeDocument/2006/relationships/image" Target="../media/image57.png"/><Relationship Id="rId14" Type="http://schemas.openxmlformats.org/officeDocument/2006/relationships/image" Target="../media/image92.jpeg"/></Relationships>
</file>

<file path=ppt/slides/_rels/slide19.xml.rels><?xml version="1.0" encoding="UTF-8" standalone="yes"?>
<Relationships xmlns="http://schemas.openxmlformats.org/package/2006/relationships"><Relationship Id="rId8" Type="http://schemas.openxmlformats.org/officeDocument/2006/relationships/image" Target="../media/image88.svg"/><Relationship Id="rId13" Type="http://schemas.openxmlformats.org/officeDocument/2006/relationships/image" Target="../media/image95.jpeg"/><Relationship Id="rId3" Type="http://schemas.openxmlformats.org/officeDocument/2006/relationships/image" Target="../media/image57.png"/><Relationship Id="rId7" Type="http://schemas.openxmlformats.org/officeDocument/2006/relationships/image" Target="../media/image87.png"/><Relationship Id="rId12" Type="http://schemas.openxmlformats.org/officeDocument/2006/relationships/image" Target="../media/image94.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86.svg"/><Relationship Id="rId11" Type="http://schemas.openxmlformats.org/officeDocument/2006/relationships/image" Target="../media/image93.jpeg"/><Relationship Id="rId5" Type="http://schemas.openxmlformats.org/officeDocument/2006/relationships/image" Target="../media/image85.png"/><Relationship Id="rId10" Type="http://schemas.openxmlformats.org/officeDocument/2006/relationships/image" Target="../media/image56.svg"/><Relationship Id="rId4" Type="http://schemas.openxmlformats.org/officeDocument/2006/relationships/image" Target="../media/image58.svg"/><Relationship Id="rId9"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3.png"/><Relationship Id="rId26" Type="http://schemas.openxmlformats.org/officeDocument/2006/relationships/image" Target="../media/image470.png"/><Relationship Id="rId3" Type="http://schemas.openxmlformats.org/officeDocument/2006/relationships/image" Target="../media/image36.png"/><Relationship Id="rId21" Type="http://schemas.openxmlformats.org/officeDocument/2006/relationships/image" Target="../media/image46.svg"/><Relationship Id="rId7" Type="http://schemas.openxmlformats.org/officeDocument/2006/relationships/slide" Target="slide21.xml"/><Relationship Id="rId12" Type="http://schemas.openxmlformats.org/officeDocument/2006/relationships/image" Target="../media/image39.png"/><Relationship Id="rId17" Type="http://schemas.openxmlformats.org/officeDocument/2006/relationships/image" Target="../media/image42.svg"/><Relationship Id="rId25" Type="http://schemas.openxmlformats.org/officeDocument/2006/relationships/slide" Target="slide25.xml"/><Relationship Id="rId2" Type="http://schemas.openxmlformats.org/officeDocument/2006/relationships/notesSlide" Target="../notesSlides/notesSlide19.xml"/><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360.png"/><Relationship Id="rId24" Type="http://schemas.openxmlformats.org/officeDocument/2006/relationships/image" Target="../media/image49.png"/><Relationship Id="rId5" Type="http://schemas.openxmlformats.org/officeDocument/2006/relationships/image" Target="../media/image340.png"/><Relationship Id="rId15" Type="http://schemas.openxmlformats.org/officeDocument/2006/relationships/image" Target="../media/image380.png"/><Relationship Id="rId23" Type="http://schemas.openxmlformats.org/officeDocument/2006/relationships/image" Target="../media/image48.svg"/><Relationship Id="rId10" Type="http://schemas.openxmlformats.org/officeDocument/2006/relationships/slide" Target="slide17.xml"/><Relationship Id="rId19" Type="http://schemas.openxmlformats.org/officeDocument/2006/relationships/image" Target="../media/image44.svg"/><Relationship Id="rId4" Type="http://schemas.openxmlformats.org/officeDocument/2006/relationships/slide" Target="slide9.xml"/><Relationship Id="rId9" Type="http://schemas.openxmlformats.org/officeDocument/2006/relationships/image" Target="../media/image38.png"/><Relationship Id="rId14" Type="http://schemas.openxmlformats.org/officeDocument/2006/relationships/slide" Target="slide13.xml"/><Relationship Id="rId22"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101.png"/><Relationship Id="rId3" Type="http://schemas.openxmlformats.org/officeDocument/2006/relationships/image" Target="../media/image97.jpeg"/><Relationship Id="rId7" Type="http://schemas.openxmlformats.org/officeDocument/2006/relationships/image" Target="../media/image99.svg"/><Relationship Id="rId12" Type="http://schemas.openxmlformats.org/officeDocument/2006/relationships/image" Target="../media/image100.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98.png"/><Relationship Id="rId11" Type="http://schemas.openxmlformats.org/officeDocument/2006/relationships/image" Target="../media/image77.svg"/><Relationship Id="rId5" Type="http://schemas.openxmlformats.org/officeDocument/2006/relationships/image" Target="../media/image72.svg"/><Relationship Id="rId10" Type="http://schemas.openxmlformats.org/officeDocument/2006/relationships/image" Target="../media/image76.png"/><Relationship Id="rId4" Type="http://schemas.openxmlformats.org/officeDocument/2006/relationships/image" Target="../media/image71.png"/><Relationship Id="rId9" Type="http://schemas.openxmlformats.org/officeDocument/2006/relationships/image" Target="../media/image70.svg"/><Relationship Id="rId14" Type="http://schemas.openxmlformats.org/officeDocument/2006/relationships/image" Target="../media/image102.jpeg"/></Relationships>
</file>

<file path=ppt/slides/_rels/slide23.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107.svg"/><Relationship Id="rId3" Type="http://schemas.openxmlformats.org/officeDocument/2006/relationships/image" Target="../media/image98.png"/><Relationship Id="rId7" Type="http://schemas.openxmlformats.org/officeDocument/2006/relationships/image" Target="../media/image71.png"/><Relationship Id="rId12" Type="http://schemas.openxmlformats.org/officeDocument/2006/relationships/image" Target="../media/image106.png"/><Relationship Id="rId2" Type="http://schemas.openxmlformats.org/officeDocument/2006/relationships/notesSlide" Target="../notesSlides/notesSlide22.xml"/><Relationship Id="rId16" Type="http://schemas.openxmlformats.org/officeDocument/2006/relationships/image" Target="../media/image110.jpeg"/><Relationship Id="rId1" Type="http://schemas.openxmlformats.org/officeDocument/2006/relationships/slideLayout" Target="../slideLayouts/slideLayout7.xml"/><Relationship Id="rId6" Type="http://schemas.openxmlformats.org/officeDocument/2006/relationships/image" Target="../media/image70.svg"/><Relationship Id="rId11" Type="http://schemas.openxmlformats.org/officeDocument/2006/relationships/image" Target="../media/image105.png"/><Relationship Id="rId5" Type="http://schemas.openxmlformats.org/officeDocument/2006/relationships/image" Target="../media/image69.png"/><Relationship Id="rId15" Type="http://schemas.openxmlformats.org/officeDocument/2006/relationships/image" Target="../media/image109.svg"/><Relationship Id="rId10" Type="http://schemas.openxmlformats.org/officeDocument/2006/relationships/image" Target="../media/image104.png"/><Relationship Id="rId4" Type="http://schemas.openxmlformats.org/officeDocument/2006/relationships/image" Target="../media/image99.svg"/><Relationship Id="rId9" Type="http://schemas.openxmlformats.org/officeDocument/2006/relationships/image" Target="../media/image103.jpeg"/><Relationship Id="rId14" Type="http://schemas.openxmlformats.org/officeDocument/2006/relationships/image" Target="../media/image108.png"/></Relationships>
</file>

<file path=ppt/slides/_rels/slide2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3.png"/><Relationship Id="rId26" Type="http://schemas.openxmlformats.org/officeDocument/2006/relationships/image" Target="../media/image470.png"/><Relationship Id="rId3" Type="http://schemas.openxmlformats.org/officeDocument/2006/relationships/image" Target="../media/image36.png"/><Relationship Id="rId21" Type="http://schemas.openxmlformats.org/officeDocument/2006/relationships/image" Target="../media/image46.svg"/><Relationship Id="rId7" Type="http://schemas.openxmlformats.org/officeDocument/2006/relationships/slide" Target="slide21.xml"/><Relationship Id="rId12" Type="http://schemas.openxmlformats.org/officeDocument/2006/relationships/image" Target="../media/image39.png"/><Relationship Id="rId17" Type="http://schemas.openxmlformats.org/officeDocument/2006/relationships/image" Target="../media/image42.svg"/><Relationship Id="rId25" Type="http://schemas.openxmlformats.org/officeDocument/2006/relationships/slide" Target="slide25.xml"/><Relationship Id="rId2" Type="http://schemas.openxmlformats.org/officeDocument/2006/relationships/notesSlide" Target="../notesSlides/notesSlide23.xml"/><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360.png"/><Relationship Id="rId24" Type="http://schemas.openxmlformats.org/officeDocument/2006/relationships/image" Target="../media/image49.png"/><Relationship Id="rId5" Type="http://schemas.openxmlformats.org/officeDocument/2006/relationships/image" Target="../media/image340.png"/><Relationship Id="rId15" Type="http://schemas.openxmlformats.org/officeDocument/2006/relationships/image" Target="../media/image380.png"/><Relationship Id="rId23" Type="http://schemas.openxmlformats.org/officeDocument/2006/relationships/image" Target="../media/image48.svg"/><Relationship Id="rId10" Type="http://schemas.openxmlformats.org/officeDocument/2006/relationships/slide" Target="slide17.xml"/><Relationship Id="rId19" Type="http://schemas.openxmlformats.org/officeDocument/2006/relationships/image" Target="../media/image44.svg"/><Relationship Id="rId4" Type="http://schemas.openxmlformats.org/officeDocument/2006/relationships/slide" Target="slide9.xml"/><Relationship Id="rId9" Type="http://schemas.openxmlformats.org/officeDocument/2006/relationships/image" Target="../media/image38.png"/><Relationship Id="rId14" Type="http://schemas.openxmlformats.org/officeDocument/2006/relationships/slide" Target="slide13.xml"/><Relationship Id="rId22"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112.sv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3.png"/><Relationship Id="rId7" Type="http://schemas.microsoft.com/office/2007/relationships/hdphoto" Target="../media/hdphoto2.wdp"/><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jpe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19.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122.gif"/><Relationship Id="rId4" Type="http://schemas.openxmlformats.org/officeDocument/2006/relationships/image" Target="../media/image121.png"/></Relationships>
</file>

<file path=ppt/slides/_rels/slide3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23.jpeg"/><Relationship Id="rId7" Type="http://schemas.openxmlformats.org/officeDocument/2006/relationships/image" Target="../media/image12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25.png"/><Relationship Id="rId5" Type="http://schemas.microsoft.com/office/2007/relationships/hdphoto" Target="../media/hdphoto3.wdp"/><Relationship Id="rId10" Type="http://schemas.microsoft.com/office/2007/relationships/hdphoto" Target="../media/hdphoto5.wdp"/><Relationship Id="rId4" Type="http://schemas.openxmlformats.org/officeDocument/2006/relationships/image" Target="../media/image124.png"/><Relationship Id="rId9" Type="http://schemas.openxmlformats.org/officeDocument/2006/relationships/image" Target="../media/image127.png"/></Relationships>
</file>

<file path=ppt/slides/_rels/slide32.xml.rels><?xml version="1.0" encoding="UTF-8" standalone="yes"?>
<Relationships xmlns="http://schemas.openxmlformats.org/package/2006/relationships"><Relationship Id="rId3" Type="http://schemas.openxmlformats.org/officeDocument/2006/relationships/hyperlink" Target="https://www.youtube.com/watch?v=Db3-k2ptIGw&amp;feature=emb_logo"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hyperlink" Target="../../Le%20centre%20de%20Sisophon.mp4" TargetMode="External"/><Relationship Id="rId4" Type="http://schemas.openxmlformats.org/officeDocument/2006/relationships/image" Target="../media/image128.jpeg"/></Relationships>
</file>

<file path=ppt/slides/_rels/slide33.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sv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jpeg"/><Relationship Id="rId12"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jpeg"/><Relationship Id="rId15" Type="http://schemas.openxmlformats.org/officeDocument/2006/relationships/image" Target="../media/image29.png"/><Relationship Id="rId10" Type="http://schemas.openxmlformats.org/officeDocument/2006/relationships/image" Target="../media/image24.jpeg"/><Relationship Id="rId4" Type="http://schemas.openxmlformats.org/officeDocument/2006/relationships/image" Target="../media/image18.png"/><Relationship Id="rId9" Type="http://schemas.openxmlformats.org/officeDocument/2006/relationships/image" Target="../media/image23.jpeg"/><Relationship Id="rId1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3.png"/><Relationship Id="rId26" Type="http://schemas.openxmlformats.org/officeDocument/2006/relationships/image" Target="../media/image470.png"/><Relationship Id="rId3" Type="http://schemas.openxmlformats.org/officeDocument/2006/relationships/image" Target="../media/image36.png"/><Relationship Id="rId21" Type="http://schemas.openxmlformats.org/officeDocument/2006/relationships/image" Target="../media/image46.svg"/><Relationship Id="rId7" Type="http://schemas.openxmlformats.org/officeDocument/2006/relationships/slide" Target="slide21.xml"/><Relationship Id="rId12" Type="http://schemas.openxmlformats.org/officeDocument/2006/relationships/image" Target="../media/image39.png"/><Relationship Id="rId17" Type="http://schemas.openxmlformats.org/officeDocument/2006/relationships/image" Target="../media/image42.svg"/><Relationship Id="rId25" Type="http://schemas.openxmlformats.org/officeDocument/2006/relationships/slide" Target="slide25.xml"/><Relationship Id="rId2" Type="http://schemas.openxmlformats.org/officeDocument/2006/relationships/notesSlide" Target="../notesSlides/notesSlide8.xml"/><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360.png"/><Relationship Id="rId24" Type="http://schemas.openxmlformats.org/officeDocument/2006/relationships/image" Target="../media/image49.png"/><Relationship Id="rId5" Type="http://schemas.openxmlformats.org/officeDocument/2006/relationships/image" Target="../media/image340.png"/><Relationship Id="rId15" Type="http://schemas.openxmlformats.org/officeDocument/2006/relationships/image" Target="../media/image380.png"/><Relationship Id="rId23" Type="http://schemas.openxmlformats.org/officeDocument/2006/relationships/image" Target="../media/image48.svg"/><Relationship Id="rId10" Type="http://schemas.openxmlformats.org/officeDocument/2006/relationships/slide" Target="slide17.xml"/><Relationship Id="rId19" Type="http://schemas.openxmlformats.org/officeDocument/2006/relationships/image" Target="../media/image44.svg"/><Relationship Id="rId4" Type="http://schemas.openxmlformats.org/officeDocument/2006/relationships/slide" Target="slide9.xml"/><Relationship Id="rId9" Type="http://schemas.openxmlformats.org/officeDocument/2006/relationships/image" Target="../media/image38.png"/><Relationship Id="rId14" Type="http://schemas.openxmlformats.org/officeDocument/2006/relationships/slide" Target="slide13.xml"/><Relationship Id="rId22"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178B5D6-4AA1-4771-A251-18116178305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61"/>
          <a:stretch/>
        </p:blipFill>
        <p:spPr>
          <a:xfrm>
            <a:off x="-28130" y="-39086"/>
            <a:ext cx="9245154" cy="6878930"/>
          </a:xfrm>
          <a:prstGeom prst="rect">
            <a:avLst/>
          </a:prstGeom>
          <a:solidFill>
            <a:schemeClr val="accent1"/>
          </a:solidFill>
        </p:spPr>
      </p:pic>
      <p:sp>
        <p:nvSpPr>
          <p:cNvPr id="8" name="ZoneTexte 7"/>
          <p:cNvSpPr txBox="1"/>
          <p:nvPr/>
        </p:nvSpPr>
        <p:spPr>
          <a:xfrm>
            <a:off x="-46737" y="5561945"/>
            <a:ext cx="9290048" cy="1323439"/>
          </a:xfrm>
          <a:prstGeom prst="rect">
            <a:avLst/>
          </a:prstGeom>
          <a:solidFill>
            <a:srgbClr val="89CC40">
              <a:alpha val="93000"/>
            </a:srgbClr>
          </a:solidFill>
        </p:spPr>
        <p:txBody>
          <a:bodyPr wrap="square" rtlCol="0">
            <a:spAutoFit/>
          </a:bodyPr>
          <a:lstStyle/>
          <a:p>
            <a:pPr algn="ctr"/>
            <a:endParaRPr lang="fr-FR" sz="4400" b="1" dirty="0">
              <a:solidFill>
                <a:schemeClr val="bg1"/>
              </a:solidFill>
              <a:latin typeface="Softhand script" panose="02000000000000000000"/>
            </a:endParaRPr>
          </a:p>
          <a:p>
            <a:pPr algn="ctr"/>
            <a:endParaRPr lang="fr-FR" sz="3600" b="1" dirty="0">
              <a:solidFill>
                <a:schemeClr val="bg1"/>
              </a:solidFill>
              <a:latin typeface="Softhand script" panose="02000000000000000000"/>
            </a:endParaRPr>
          </a:p>
        </p:txBody>
      </p:sp>
      <p:pic>
        <p:nvPicPr>
          <p:cNvPr id="7" name="Picture 5">
            <a:extLst>
              <a:ext uri="{FF2B5EF4-FFF2-40B4-BE49-F238E27FC236}">
                <a16:creationId xmlns:a16="http://schemas.microsoft.com/office/drawing/2014/main" id="{0F03A7E1-9AEA-4883-825A-CF1744B55C1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25223" y="4905459"/>
            <a:ext cx="2231232" cy="1915354"/>
          </a:xfrm>
          <a:prstGeom prst="rect">
            <a:avLst/>
          </a:prstGeom>
        </p:spPr>
      </p:pic>
      <p:sp>
        <p:nvSpPr>
          <p:cNvPr id="6" name="ZoneTexte 5">
            <a:extLst>
              <a:ext uri="{FF2B5EF4-FFF2-40B4-BE49-F238E27FC236}">
                <a16:creationId xmlns:a16="http://schemas.microsoft.com/office/drawing/2014/main" id="{B8BACB6F-35ED-474C-A1BE-860F2F70E937}"/>
              </a:ext>
            </a:extLst>
          </p:cNvPr>
          <p:cNvSpPr txBox="1"/>
          <p:nvPr/>
        </p:nvSpPr>
        <p:spPr>
          <a:xfrm>
            <a:off x="-36512" y="-66377"/>
            <a:ext cx="9253536" cy="707886"/>
          </a:xfrm>
          <a:prstGeom prst="rect">
            <a:avLst/>
          </a:prstGeom>
          <a:solidFill>
            <a:srgbClr val="89CC40">
              <a:alpha val="93000"/>
            </a:srgbClr>
          </a:solidFill>
        </p:spPr>
        <p:txBody>
          <a:bodyPr wrap="square" rtlCol="0">
            <a:spAutoFit/>
          </a:bodyPr>
          <a:lstStyle/>
          <a:p>
            <a:pPr algn="ctr"/>
            <a:r>
              <a:rPr lang="fr-FR" sz="4000" b="1" dirty="0">
                <a:solidFill>
                  <a:schemeClr val="bg1"/>
                </a:solidFill>
                <a:latin typeface="+mj-lt"/>
              </a:rPr>
              <a:t>L’ECOLE EST UNE CHANCE !</a:t>
            </a:r>
          </a:p>
        </p:txBody>
      </p:sp>
      <p:pic>
        <p:nvPicPr>
          <p:cNvPr id="3" name="Image 2">
            <a:extLst>
              <a:ext uri="{FF2B5EF4-FFF2-40B4-BE49-F238E27FC236}">
                <a16:creationId xmlns:a16="http://schemas.microsoft.com/office/drawing/2014/main" id="{37DC6592-9C11-44C5-ACF8-6BDD81860EA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7504" y="5685712"/>
            <a:ext cx="3312368" cy="113968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
        <p:cNvGrpSpPr/>
        <p:nvPr/>
      </p:nvGrpSpPr>
      <p:grpSpPr>
        <a:xfrm>
          <a:off x="0" y="0"/>
          <a:ext cx="0" cy="0"/>
          <a:chOff x="0" y="0"/>
          <a:chExt cx="0" cy="0"/>
        </a:xfrm>
      </p:grpSpPr>
      <p:sp>
        <p:nvSpPr>
          <p:cNvPr id="2" name="TextBox 2"/>
          <p:cNvSpPr txBox="1"/>
          <p:nvPr/>
        </p:nvSpPr>
        <p:spPr>
          <a:xfrm>
            <a:off x="3195026" y="200812"/>
            <a:ext cx="3340291" cy="666849"/>
          </a:xfrm>
          <a:prstGeom prst="rect">
            <a:avLst/>
          </a:prstGeom>
        </p:spPr>
        <p:txBody>
          <a:bodyPr wrap="square" lIns="0" tIns="0" rIns="0" bIns="0" rtlCol="0" anchor="t">
            <a:spAutoFit/>
          </a:bodyPr>
          <a:lstStyle/>
          <a:p>
            <a:pPr algn="ctr">
              <a:lnSpc>
                <a:spcPts val="5188"/>
              </a:lnSpc>
            </a:pPr>
            <a:r>
              <a:rPr lang="en-US" sz="4988" b="1" spc="249" dirty="0">
                <a:solidFill>
                  <a:srgbClr val="FFFFFF"/>
                </a:solidFill>
                <a:latin typeface="League Spartan Bold"/>
              </a:rPr>
              <a:t>JEFREY</a:t>
            </a:r>
          </a:p>
        </p:txBody>
      </p:sp>
      <p:pic>
        <p:nvPicPr>
          <p:cNvPr id="4" name="Picture 4"/>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rot="3843252">
            <a:off x="-296081" y="56322"/>
            <a:ext cx="2713537" cy="1818069"/>
          </a:xfrm>
          <a:prstGeom prst="rect">
            <a:avLst/>
          </a:prstGeom>
        </p:spPr>
      </p:pic>
      <p:pic>
        <p:nvPicPr>
          <p:cNvPr id="5" name="Picture 5"/>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a:xfrm rot="8408597">
            <a:off x="-645801" y="1117057"/>
            <a:ext cx="2268010" cy="509145"/>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p:blipFill>
        <p:spPr>
          <a:xfrm rot="5400000">
            <a:off x="1670020" y="72919"/>
            <a:ext cx="1062511" cy="1166678"/>
          </a:xfrm>
          <a:prstGeom prst="rect">
            <a:avLst/>
          </a:prstGeom>
        </p:spPr>
      </p:pic>
      <p:pic>
        <p:nvPicPr>
          <p:cNvPr id="7" name="Picture 7"/>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a:xfrm rot="3389321">
            <a:off x="-857356" y="3640953"/>
            <a:ext cx="2263671" cy="508171"/>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p:blipFill>
        <p:spPr>
          <a:xfrm rot="5400000">
            <a:off x="-509697" y="2743946"/>
            <a:ext cx="1060478" cy="1164446"/>
          </a:xfrm>
          <a:prstGeom prst="rect">
            <a:avLst/>
          </a:prstGeom>
        </p:spPr>
      </p:pic>
      <p:grpSp>
        <p:nvGrpSpPr>
          <p:cNvPr id="9" name="Group 9"/>
          <p:cNvGrpSpPr>
            <a:grpSpLocks noChangeAspect="1"/>
          </p:cNvGrpSpPr>
          <p:nvPr/>
        </p:nvGrpSpPr>
        <p:grpSpPr>
          <a:xfrm>
            <a:off x="685801" y="366355"/>
            <a:ext cx="2444714" cy="2444704"/>
            <a:chOff x="0" y="0"/>
            <a:chExt cx="6350000" cy="6349975"/>
          </a:xfrm>
        </p:grpSpPr>
        <p:sp>
          <p:nvSpPr>
            <p:cNvPr id="10" name="Freeform 1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1" cstate="email">
                <a:extLst>
                  <a:ext uri="{28A0092B-C50C-407E-A947-70E740481C1C}">
                    <a14:useLocalDpi xmlns:a14="http://schemas.microsoft.com/office/drawing/2010/main"/>
                  </a:ext>
                </a:extLst>
              </a:blip>
              <a:stretch>
                <a:fillRect/>
              </a:stretch>
            </a:blipFill>
          </p:spPr>
        </p:sp>
      </p:grpSp>
      <p:grpSp>
        <p:nvGrpSpPr>
          <p:cNvPr id="11" name="Group 11"/>
          <p:cNvGrpSpPr/>
          <p:nvPr/>
        </p:nvGrpSpPr>
        <p:grpSpPr>
          <a:xfrm>
            <a:off x="6866628" y="91570"/>
            <a:ext cx="2191886" cy="2191886"/>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F1C20"/>
            </a:solidFill>
          </p:spPr>
        </p:sp>
        <p:sp>
          <p:nvSpPr>
            <p:cNvPr id="13" name="TextBox 13"/>
            <p:cNvSpPr txBox="1"/>
            <p:nvPr/>
          </p:nvSpPr>
          <p:spPr>
            <a:xfrm>
              <a:off x="76200" y="38100"/>
              <a:ext cx="660400" cy="698500"/>
            </a:xfrm>
            <a:prstGeom prst="rect">
              <a:avLst/>
            </a:prstGeom>
          </p:spPr>
          <p:txBody>
            <a:bodyPr lIns="47625" tIns="47625" rIns="47625" bIns="47625" rtlCol="0" anchor="ctr"/>
            <a:lstStyle/>
            <a:p>
              <a:pPr algn="ctr">
                <a:lnSpc>
                  <a:spcPts val="1926"/>
                </a:lnSpc>
              </a:pPr>
              <a:endParaRPr sz="1688"/>
            </a:p>
          </p:txBody>
        </p:sp>
      </p:grpSp>
      <p:sp>
        <p:nvSpPr>
          <p:cNvPr id="14" name="TextBox 14"/>
          <p:cNvSpPr txBox="1"/>
          <p:nvPr/>
        </p:nvSpPr>
        <p:spPr>
          <a:xfrm>
            <a:off x="6965451" y="2280327"/>
            <a:ext cx="2093063" cy="228076"/>
          </a:xfrm>
          <a:prstGeom prst="rect">
            <a:avLst/>
          </a:prstGeom>
        </p:spPr>
        <p:txBody>
          <a:bodyPr lIns="0" tIns="0" rIns="0" bIns="0" rtlCol="0" anchor="t">
            <a:spAutoFit/>
          </a:bodyPr>
          <a:lstStyle/>
          <a:p>
            <a:pPr algn="ctr">
              <a:lnSpc>
                <a:spcPts val="1926"/>
              </a:lnSpc>
            </a:pPr>
            <a:r>
              <a:rPr lang="en-US" sz="1553" spc="217">
                <a:solidFill>
                  <a:srgbClr val="FBD370"/>
                </a:solidFill>
                <a:latin typeface="Lato Heavy"/>
              </a:rPr>
              <a:t>PHILIPPINES</a:t>
            </a:r>
          </a:p>
        </p:txBody>
      </p:sp>
      <p:grpSp>
        <p:nvGrpSpPr>
          <p:cNvPr id="15" name="Group 15"/>
          <p:cNvGrpSpPr/>
          <p:nvPr/>
        </p:nvGrpSpPr>
        <p:grpSpPr>
          <a:xfrm>
            <a:off x="3461824" y="1114759"/>
            <a:ext cx="2826238" cy="830720"/>
            <a:chOff x="177365" y="297599"/>
            <a:chExt cx="1443998" cy="328185"/>
          </a:xfrm>
        </p:grpSpPr>
        <p:sp>
          <p:nvSpPr>
            <p:cNvPr id="16" name="Freeform 16"/>
            <p:cNvSpPr/>
            <p:nvPr/>
          </p:nvSpPr>
          <p:spPr>
            <a:xfrm>
              <a:off x="177365" y="316749"/>
              <a:ext cx="1443998" cy="309035"/>
            </a:xfrm>
            <a:custGeom>
              <a:avLst/>
              <a:gdLst/>
              <a:ahLst/>
              <a:cxnLst/>
              <a:rect l="l" t="t" r="r" b="b"/>
              <a:pathLst>
                <a:path w="1443998" h="309035">
                  <a:moveTo>
                    <a:pt x="0" y="0"/>
                  </a:moveTo>
                  <a:lnTo>
                    <a:pt x="1443998" y="0"/>
                  </a:lnTo>
                  <a:lnTo>
                    <a:pt x="1443998" y="309035"/>
                  </a:lnTo>
                  <a:lnTo>
                    <a:pt x="0" y="309035"/>
                  </a:lnTo>
                  <a:close/>
                </a:path>
              </a:pathLst>
            </a:custGeom>
            <a:solidFill>
              <a:srgbClr val="3F1C20"/>
            </a:solidFill>
          </p:spPr>
        </p:sp>
        <p:sp>
          <p:nvSpPr>
            <p:cNvPr id="17" name="TextBox 17"/>
            <p:cNvSpPr txBox="1"/>
            <p:nvPr/>
          </p:nvSpPr>
          <p:spPr>
            <a:xfrm>
              <a:off x="177365" y="297599"/>
              <a:ext cx="1443997" cy="318560"/>
            </a:xfrm>
            <a:prstGeom prst="rect">
              <a:avLst/>
            </a:prstGeom>
          </p:spPr>
          <p:txBody>
            <a:bodyPr lIns="47625" tIns="47625" rIns="47625" bIns="47625" rtlCol="0" anchor="ctr"/>
            <a:lstStyle/>
            <a:p>
              <a:pPr algn="ctr">
                <a:lnSpc>
                  <a:spcPts val="2507"/>
                </a:lnSpc>
              </a:pPr>
              <a:r>
                <a:rPr lang="en-US" sz="1875" dirty="0">
                  <a:solidFill>
                    <a:schemeClr val="bg1"/>
                  </a:solidFill>
                  <a:latin typeface="Barlow" panose="00000500000000000000" pitchFamily="2" charset="0"/>
                  <a:hlinkClick r:id="rId12">
                    <a:extLst>
                      <a:ext uri="{A12FA001-AC4F-418D-AE19-62706E023703}">
                        <ahyp:hlinkClr xmlns:ahyp="http://schemas.microsoft.com/office/drawing/2018/hyperlinkcolor" val="tx"/>
                      </a:ext>
                    </a:extLst>
                  </a:hlinkClick>
                </a:rPr>
                <a:t>Il nous </a:t>
              </a:r>
              <a:r>
                <a:rPr lang="en-US" sz="1875" dirty="0" err="1">
                  <a:solidFill>
                    <a:schemeClr val="bg1"/>
                  </a:solidFill>
                  <a:latin typeface="Barlow" panose="00000500000000000000" pitchFamily="2" charset="0"/>
                  <a:hlinkClick r:id="rId12">
                    <a:extLst>
                      <a:ext uri="{A12FA001-AC4F-418D-AE19-62706E023703}">
                        <ahyp:hlinkClr xmlns:ahyp="http://schemas.microsoft.com/office/drawing/2018/hyperlinkcolor" val="tx"/>
                      </a:ext>
                    </a:extLst>
                  </a:hlinkClick>
                </a:rPr>
                <a:t>raconte</a:t>
              </a:r>
              <a:r>
                <a:rPr lang="en-US" sz="1875" dirty="0">
                  <a:solidFill>
                    <a:schemeClr val="bg1"/>
                  </a:solidFill>
                  <a:latin typeface="Barlow" panose="00000500000000000000" pitchFamily="2" charset="0"/>
                  <a:hlinkClick r:id="rId12">
                    <a:extLst>
                      <a:ext uri="{A12FA001-AC4F-418D-AE19-62706E023703}">
                        <ahyp:hlinkClr xmlns:ahyp="http://schemas.microsoft.com/office/drawing/2018/hyperlinkcolor" val="tx"/>
                      </a:ext>
                    </a:extLst>
                  </a:hlinkClick>
                </a:rPr>
                <a:t>...</a:t>
              </a:r>
              <a:endParaRPr lang="en-US" sz="1875" dirty="0">
                <a:solidFill>
                  <a:schemeClr val="bg1"/>
                </a:solidFill>
                <a:latin typeface="Barlow" panose="00000500000000000000" pitchFamily="2" charset="0"/>
              </a:endParaRPr>
            </a:p>
          </p:txBody>
        </p:sp>
      </p:grpSp>
      <p:pic>
        <p:nvPicPr>
          <p:cNvPr id="21" name="Picture 21"/>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a:xfrm>
            <a:off x="155420" y="3601833"/>
            <a:ext cx="4634977" cy="3099641"/>
          </a:xfrm>
          <a:prstGeom prst="rect">
            <a:avLst/>
          </a:prstGeom>
        </p:spPr>
      </p:pic>
      <p:pic>
        <p:nvPicPr>
          <p:cNvPr id="27" name="Image 26">
            <a:extLst>
              <a:ext uri="{FF2B5EF4-FFF2-40B4-BE49-F238E27FC236}">
                <a16:creationId xmlns:a16="http://schemas.microsoft.com/office/drawing/2014/main" id="{C78B33E9-9A5C-4639-A3DD-AA88221F9258}"/>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6866626" y="-163202"/>
            <a:ext cx="2221315" cy="2658370"/>
          </a:xfrm>
          <a:prstGeom prst="rect">
            <a:avLst/>
          </a:prstGeom>
        </p:spPr>
      </p:pic>
      <p:sp>
        <p:nvSpPr>
          <p:cNvPr id="30" name="Freeform 16">
            <a:extLst>
              <a:ext uri="{FF2B5EF4-FFF2-40B4-BE49-F238E27FC236}">
                <a16:creationId xmlns:a16="http://schemas.microsoft.com/office/drawing/2014/main" id="{841DF3AE-8A6D-4859-943B-22B3CD12F37B}"/>
              </a:ext>
            </a:extLst>
          </p:cNvPr>
          <p:cNvSpPr/>
          <p:nvPr/>
        </p:nvSpPr>
        <p:spPr>
          <a:xfrm>
            <a:off x="4840354" y="2115868"/>
            <a:ext cx="2454546" cy="2658370"/>
          </a:xfrm>
          <a:custGeom>
            <a:avLst/>
            <a:gdLst/>
            <a:ahLst/>
            <a:cxnLst/>
            <a:rect l="l" t="t" r="r" b="b"/>
            <a:pathLst>
              <a:path w="1443998" h="309035">
                <a:moveTo>
                  <a:pt x="0" y="0"/>
                </a:moveTo>
                <a:lnTo>
                  <a:pt x="1443998" y="0"/>
                </a:lnTo>
                <a:lnTo>
                  <a:pt x="1443998" y="309035"/>
                </a:lnTo>
                <a:lnTo>
                  <a:pt x="0" y="309035"/>
                </a:lnTo>
                <a:close/>
              </a:path>
            </a:pathLst>
          </a:custGeom>
          <a:solidFill>
            <a:srgbClr val="FBD370"/>
          </a:solidFill>
        </p:spPr>
        <p:txBody>
          <a:bodyPr/>
          <a:lstStyle/>
          <a:p>
            <a:pPr algn="ctr"/>
            <a:r>
              <a:rPr lang="fr-FR" sz="1688" dirty="0">
                <a:solidFill>
                  <a:srgbClr val="3F1C20"/>
                </a:solidFill>
                <a:latin typeface="Barlow" panose="00000500000000000000" pitchFamily="2" charset="0"/>
              </a:rPr>
              <a:t>Fiche d’identité du pays</a:t>
            </a:r>
          </a:p>
          <a:p>
            <a:r>
              <a:rPr lang="fr-FR" sz="1500" b="1" dirty="0">
                <a:solidFill>
                  <a:srgbClr val="3F1C20"/>
                </a:solidFill>
                <a:latin typeface="Barlow" panose="00000500000000000000" pitchFamily="2" charset="0"/>
              </a:rPr>
              <a:t>Capitale : </a:t>
            </a:r>
            <a:r>
              <a:rPr lang="fr-FR" sz="1500" dirty="0">
                <a:solidFill>
                  <a:srgbClr val="3F1C20"/>
                </a:solidFill>
                <a:latin typeface="Barlow" panose="00000500000000000000" pitchFamily="2" charset="0"/>
              </a:rPr>
              <a:t>Manille</a:t>
            </a:r>
            <a:endParaRPr lang="fr-FR" sz="1500" b="1" dirty="0">
              <a:solidFill>
                <a:srgbClr val="3F1C20"/>
              </a:solidFill>
              <a:latin typeface="Barlow" panose="00000500000000000000" pitchFamily="2" charset="0"/>
            </a:endParaRPr>
          </a:p>
          <a:p>
            <a:r>
              <a:rPr lang="fr-FR" sz="1500" b="1" dirty="0">
                <a:solidFill>
                  <a:srgbClr val="3F1C20"/>
                </a:solidFill>
                <a:latin typeface="Barlow" panose="00000500000000000000" pitchFamily="2" charset="0"/>
              </a:rPr>
              <a:t>Population : </a:t>
            </a:r>
            <a:r>
              <a:rPr lang="fr-FR" sz="1500" dirty="0">
                <a:solidFill>
                  <a:srgbClr val="3F1C20"/>
                </a:solidFill>
                <a:latin typeface="Barlow" panose="00000500000000000000" pitchFamily="2" charset="0"/>
              </a:rPr>
              <a:t>111 millions d’hab. </a:t>
            </a:r>
            <a:endParaRPr lang="fr-FR" sz="1500" b="1" dirty="0">
              <a:solidFill>
                <a:srgbClr val="3F1C20"/>
              </a:solidFill>
              <a:latin typeface="Barlow" panose="00000500000000000000" pitchFamily="2" charset="0"/>
            </a:endParaRPr>
          </a:p>
          <a:p>
            <a:r>
              <a:rPr lang="fr-FR" sz="1500" b="1" dirty="0">
                <a:solidFill>
                  <a:srgbClr val="3F1C20"/>
                </a:solidFill>
                <a:latin typeface="Barlow" panose="00000500000000000000" pitchFamily="2" charset="0"/>
              </a:rPr>
              <a:t>Langue parlée : </a:t>
            </a:r>
            <a:r>
              <a:rPr lang="fr-FR" sz="1500" dirty="0">
                <a:solidFill>
                  <a:srgbClr val="3F1C20"/>
                </a:solidFill>
                <a:latin typeface="Barlow" panose="00000500000000000000" pitchFamily="2" charset="0"/>
              </a:rPr>
              <a:t>Tagalog, Anglais</a:t>
            </a:r>
            <a:endParaRPr lang="fr-FR" sz="1500" b="1" dirty="0">
              <a:solidFill>
                <a:srgbClr val="3F1C20"/>
              </a:solidFill>
              <a:latin typeface="Barlow" panose="00000500000000000000" pitchFamily="2" charset="0"/>
            </a:endParaRPr>
          </a:p>
          <a:p>
            <a:r>
              <a:rPr lang="fr-FR" sz="1500" b="1" dirty="0">
                <a:solidFill>
                  <a:srgbClr val="3F1C20"/>
                </a:solidFill>
                <a:latin typeface="Barlow" panose="00000500000000000000" pitchFamily="2" charset="0"/>
              </a:rPr>
              <a:t>Monnaie : </a:t>
            </a:r>
            <a:r>
              <a:rPr lang="fr-FR" sz="1500" dirty="0">
                <a:solidFill>
                  <a:srgbClr val="3F1C20"/>
                </a:solidFill>
                <a:latin typeface="Barlow" panose="00000500000000000000" pitchFamily="2" charset="0"/>
              </a:rPr>
              <a:t>le peso philippin. 1€ = 55 PHP</a:t>
            </a:r>
          </a:p>
          <a:p>
            <a:r>
              <a:rPr lang="fr-FR" sz="1500" b="1" dirty="0">
                <a:solidFill>
                  <a:srgbClr val="3F1C20"/>
                </a:solidFill>
                <a:latin typeface="Barlow" panose="00000500000000000000" pitchFamily="2" charset="0"/>
              </a:rPr>
              <a:t>Religion : </a:t>
            </a:r>
            <a:r>
              <a:rPr lang="fr-FR" sz="1500" dirty="0">
                <a:solidFill>
                  <a:srgbClr val="3F1C20"/>
                </a:solidFill>
                <a:latin typeface="Barlow" panose="00000500000000000000" pitchFamily="2" charset="0"/>
              </a:rPr>
              <a:t>83% catholiques, 6% protestants, 5% musulmans</a:t>
            </a:r>
          </a:p>
          <a:p>
            <a:r>
              <a:rPr lang="fr-FR" sz="1688" dirty="0">
                <a:solidFill>
                  <a:srgbClr val="3F1C20"/>
                </a:solidFill>
                <a:latin typeface="Barlow" panose="00000500000000000000" pitchFamily="2" charset="0"/>
              </a:rPr>
              <a:t>  </a:t>
            </a:r>
          </a:p>
        </p:txBody>
      </p:sp>
      <p:sp>
        <p:nvSpPr>
          <p:cNvPr id="34" name="Freeform 19">
            <a:extLst>
              <a:ext uri="{FF2B5EF4-FFF2-40B4-BE49-F238E27FC236}">
                <a16:creationId xmlns:a16="http://schemas.microsoft.com/office/drawing/2014/main" id="{EB019CD3-2692-4813-AE49-BCA8B8BA5D26}"/>
              </a:ext>
            </a:extLst>
          </p:cNvPr>
          <p:cNvSpPr/>
          <p:nvPr/>
        </p:nvSpPr>
        <p:spPr>
          <a:xfrm>
            <a:off x="6012160" y="4574545"/>
            <a:ext cx="2994567" cy="2312235"/>
          </a:xfrm>
          <a:custGeom>
            <a:avLst/>
            <a:gdLst/>
            <a:ahLst/>
            <a:cxnLst/>
            <a:rect l="l" t="t" r="r" b="b"/>
            <a:pathLst>
              <a:path w="1443998" h="1109706">
                <a:moveTo>
                  <a:pt x="0" y="0"/>
                </a:moveTo>
                <a:lnTo>
                  <a:pt x="1443998" y="0"/>
                </a:lnTo>
                <a:lnTo>
                  <a:pt x="1443998" y="1109706"/>
                </a:lnTo>
                <a:lnTo>
                  <a:pt x="0" y="1109706"/>
                </a:lnTo>
                <a:close/>
              </a:path>
            </a:pathLst>
          </a:custGeom>
          <a:solidFill>
            <a:srgbClr val="3F1C20"/>
          </a:solidFill>
        </p:spPr>
        <p:txBody>
          <a:bodyPr/>
          <a:lstStyle/>
          <a:p>
            <a:pPr marL="218311" lvl="1">
              <a:lnSpc>
                <a:spcPts val="2507"/>
              </a:lnSpc>
            </a:pPr>
            <a:r>
              <a:rPr lang="en-US" sz="1688" b="1" dirty="0">
                <a:solidFill>
                  <a:srgbClr val="FFFFFF"/>
                </a:solidFill>
                <a:latin typeface="Barlow" panose="00000500000000000000" pitchFamily="2" charset="0"/>
              </a:rPr>
              <a:t>Aller à </a:t>
            </a:r>
            <a:r>
              <a:rPr lang="en-US" sz="1688" b="1" dirty="0" err="1">
                <a:solidFill>
                  <a:srgbClr val="FFFFFF"/>
                </a:solidFill>
                <a:latin typeface="Barlow" panose="00000500000000000000" pitchFamily="2" charset="0"/>
              </a:rPr>
              <a:t>l’école</a:t>
            </a:r>
            <a:r>
              <a:rPr lang="en-US" sz="1688" b="1" dirty="0">
                <a:solidFill>
                  <a:srgbClr val="FFFFFF"/>
                </a:solidFill>
                <a:latin typeface="Barlow" panose="00000500000000000000" pitchFamily="2" charset="0"/>
              </a:rPr>
              <a:t>, un </a:t>
            </a:r>
            <a:r>
              <a:rPr lang="en-US" sz="1688" b="1" dirty="0" err="1">
                <a:solidFill>
                  <a:srgbClr val="FFFFFF"/>
                </a:solidFill>
                <a:latin typeface="Barlow" panose="00000500000000000000" pitchFamily="2" charset="0"/>
              </a:rPr>
              <a:t>vrai</a:t>
            </a:r>
            <a:r>
              <a:rPr lang="en-US" sz="1688" b="1" dirty="0">
                <a:solidFill>
                  <a:srgbClr val="FFFFFF"/>
                </a:solidFill>
                <a:latin typeface="Barlow" panose="00000500000000000000" pitchFamily="2" charset="0"/>
              </a:rPr>
              <a:t> </a:t>
            </a:r>
            <a:r>
              <a:rPr lang="en-US" sz="1688" b="1" dirty="0" err="1">
                <a:solidFill>
                  <a:srgbClr val="FFFFFF"/>
                </a:solidFill>
                <a:latin typeface="Barlow" panose="00000500000000000000" pitchFamily="2" charset="0"/>
              </a:rPr>
              <a:t>défi</a:t>
            </a:r>
            <a:r>
              <a:rPr lang="en-US" sz="1688" b="1" dirty="0">
                <a:solidFill>
                  <a:srgbClr val="FFFFFF"/>
                </a:solidFill>
                <a:latin typeface="Barlow" panose="00000500000000000000" pitchFamily="2" charset="0"/>
              </a:rPr>
              <a:t> !</a:t>
            </a:r>
          </a:p>
          <a:p>
            <a:pPr marL="218311" lvl="1">
              <a:lnSpc>
                <a:spcPts val="2507"/>
              </a:lnSpc>
            </a:pPr>
            <a:endParaRPr lang="en-US" sz="1688" b="1" dirty="0">
              <a:solidFill>
                <a:srgbClr val="FFFFFF"/>
              </a:solidFill>
              <a:latin typeface="Barlow" panose="00000500000000000000" pitchFamily="2" charset="0"/>
            </a:endParaRPr>
          </a:p>
          <a:p>
            <a:pPr marL="436621" lvl="1" indent="-218310">
              <a:lnSpc>
                <a:spcPts val="2507"/>
              </a:lnSpc>
              <a:buFont typeface="Arial"/>
              <a:buChar char="•"/>
            </a:pPr>
            <a:r>
              <a:rPr lang="en-US" sz="1688" dirty="0" err="1">
                <a:solidFill>
                  <a:srgbClr val="FFFFFF"/>
                </a:solidFill>
                <a:latin typeface="Barlow" panose="00000500000000000000" pitchFamily="2" charset="0"/>
              </a:rPr>
              <a:t>Peu</a:t>
            </a:r>
            <a:r>
              <a:rPr lang="en-US" sz="1688" dirty="0">
                <a:solidFill>
                  <a:srgbClr val="FFFFFF"/>
                </a:solidFill>
                <a:latin typeface="Barlow" panose="00000500000000000000" pitchFamily="2" charset="0"/>
              </a:rPr>
              <a:t> </a:t>
            </a:r>
            <a:r>
              <a:rPr lang="en-US" sz="1688" dirty="0" err="1">
                <a:solidFill>
                  <a:srgbClr val="FFFFFF"/>
                </a:solidFill>
                <a:latin typeface="Barlow" panose="00000500000000000000" pitchFamily="2" charset="0"/>
              </a:rPr>
              <a:t>d’écoles</a:t>
            </a:r>
            <a:r>
              <a:rPr lang="en-US" sz="1688" dirty="0">
                <a:solidFill>
                  <a:srgbClr val="FFFFFF"/>
                </a:solidFill>
                <a:latin typeface="Barlow" panose="00000500000000000000" pitchFamily="2" charset="0"/>
              </a:rPr>
              <a:t>.</a:t>
            </a:r>
          </a:p>
          <a:p>
            <a:pPr marL="436621" lvl="1" indent="-218310">
              <a:lnSpc>
                <a:spcPts val="2507"/>
              </a:lnSpc>
              <a:buFont typeface="Arial"/>
              <a:buChar char="•"/>
            </a:pPr>
            <a:r>
              <a:rPr lang="en-US" sz="1688" dirty="0" err="1">
                <a:solidFill>
                  <a:srgbClr val="FFFFFF"/>
                </a:solidFill>
                <a:latin typeface="Barlow" panose="00000500000000000000" pitchFamily="2" charset="0"/>
              </a:rPr>
              <a:t>Accès</a:t>
            </a:r>
            <a:r>
              <a:rPr lang="en-US" sz="1688" dirty="0">
                <a:solidFill>
                  <a:srgbClr val="FFFFFF"/>
                </a:solidFill>
                <a:latin typeface="Barlow" panose="00000500000000000000" pitchFamily="2" charset="0"/>
              </a:rPr>
              <a:t> financier à </a:t>
            </a:r>
            <a:r>
              <a:rPr lang="en-US" sz="1688" dirty="0" err="1">
                <a:solidFill>
                  <a:srgbClr val="FFFFFF"/>
                </a:solidFill>
                <a:latin typeface="Barlow" panose="00000500000000000000" pitchFamily="2" charset="0"/>
              </a:rPr>
              <a:t>l’école</a:t>
            </a:r>
            <a:r>
              <a:rPr lang="en-US" sz="1688" dirty="0">
                <a:solidFill>
                  <a:srgbClr val="FFFFFF"/>
                </a:solidFill>
                <a:latin typeface="Barlow" panose="00000500000000000000" pitchFamily="2" charset="0"/>
              </a:rPr>
              <a:t>.</a:t>
            </a:r>
          </a:p>
          <a:p>
            <a:pPr marL="436621" lvl="1" indent="-218310">
              <a:lnSpc>
                <a:spcPts val="2507"/>
              </a:lnSpc>
              <a:buFont typeface="Arial"/>
              <a:buChar char="•"/>
            </a:pPr>
            <a:r>
              <a:rPr lang="en-US" sz="1688" dirty="0">
                <a:solidFill>
                  <a:srgbClr val="FFFFFF"/>
                </a:solidFill>
                <a:latin typeface="Barlow" panose="00000500000000000000" pitchFamily="2" charset="0"/>
              </a:rPr>
              <a:t>Aider </a:t>
            </a:r>
            <a:r>
              <a:rPr lang="en-US" sz="1688" dirty="0" err="1">
                <a:solidFill>
                  <a:srgbClr val="FFFFFF"/>
                </a:solidFill>
                <a:latin typeface="Barlow" panose="00000500000000000000" pitchFamily="2" charset="0"/>
              </a:rPr>
              <a:t>ses</a:t>
            </a:r>
            <a:r>
              <a:rPr lang="en-US" sz="1688" dirty="0">
                <a:solidFill>
                  <a:srgbClr val="FFFFFF"/>
                </a:solidFill>
                <a:latin typeface="Barlow" panose="00000500000000000000" pitchFamily="2" charset="0"/>
              </a:rPr>
              <a:t> parents aux champs </a:t>
            </a:r>
            <a:r>
              <a:rPr lang="en-US" sz="1688" dirty="0" err="1">
                <a:solidFill>
                  <a:srgbClr val="FFFFFF"/>
                </a:solidFill>
                <a:latin typeface="Barlow" panose="00000500000000000000" pitchFamily="2" charset="0"/>
              </a:rPr>
              <a:t>ou</a:t>
            </a:r>
            <a:r>
              <a:rPr lang="en-US" sz="1688" dirty="0">
                <a:solidFill>
                  <a:srgbClr val="FFFFFF"/>
                </a:solidFill>
                <a:latin typeface="Barlow" panose="00000500000000000000" pitchFamily="2" charset="0"/>
              </a:rPr>
              <a:t> </a:t>
            </a:r>
            <a:r>
              <a:rPr lang="en-US" sz="1688" dirty="0" err="1">
                <a:solidFill>
                  <a:srgbClr val="FFFFFF"/>
                </a:solidFill>
                <a:latin typeface="Barlow" panose="00000500000000000000" pitchFamily="2" charset="0"/>
              </a:rPr>
              <a:t>poursuivre</a:t>
            </a:r>
            <a:r>
              <a:rPr lang="en-US" sz="1688" dirty="0">
                <a:solidFill>
                  <a:srgbClr val="FFFFFF"/>
                </a:solidFill>
                <a:latin typeface="Barlow" panose="00000500000000000000" pitchFamily="2" charset="0"/>
              </a:rPr>
              <a:t> </a:t>
            </a:r>
            <a:r>
              <a:rPr lang="en-US" sz="1688" dirty="0" err="1">
                <a:solidFill>
                  <a:srgbClr val="FFFFFF"/>
                </a:solidFill>
                <a:latin typeface="Barlow" panose="00000500000000000000" pitchFamily="2" charset="0"/>
              </a:rPr>
              <a:t>ses</a:t>
            </a:r>
            <a:r>
              <a:rPr lang="en-US" sz="1688" dirty="0">
                <a:solidFill>
                  <a:srgbClr val="FFFFFF"/>
                </a:solidFill>
                <a:latin typeface="Barlow" panose="00000500000000000000" pitchFamily="2" charset="0"/>
              </a:rPr>
              <a:t> études ?</a:t>
            </a:r>
          </a:p>
        </p:txBody>
      </p:sp>
      <p:pic>
        <p:nvPicPr>
          <p:cNvPr id="36" name="Picture 2">
            <a:extLst>
              <a:ext uri="{FF2B5EF4-FFF2-40B4-BE49-F238E27FC236}">
                <a16:creationId xmlns:a16="http://schemas.microsoft.com/office/drawing/2014/main" id="{77A69BB5-2664-4466-9743-D2F43996B48A}"/>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8130568" y="585904"/>
            <a:ext cx="708987" cy="47265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4"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
        <p:cNvGrpSpPr/>
        <p:nvPr/>
      </p:nvGrpSpPr>
      <p:grpSpPr>
        <a:xfrm>
          <a:off x="0" y="0"/>
          <a:ext cx="0" cy="0"/>
          <a:chOff x="0" y="0"/>
          <a:chExt cx="0" cy="0"/>
        </a:xfrm>
      </p:grpSpPr>
      <p:pic>
        <p:nvPicPr>
          <p:cNvPr id="29" name="Picture 8">
            <a:extLst>
              <a:ext uri="{FF2B5EF4-FFF2-40B4-BE49-F238E27FC236}">
                <a16:creationId xmlns:a16="http://schemas.microsoft.com/office/drawing/2014/main" id="{443742E2-E0A3-4C0B-AA6A-F0433C01A5B2}"/>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rot="7592472">
            <a:off x="-93682" y="2252575"/>
            <a:ext cx="1084388" cy="1402517"/>
          </a:xfrm>
          <a:prstGeom prst="rect">
            <a:avLst/>
          </a:prstGeom>
        </p:spPr>
      </p:pic>
      <p:pic>
        <p:nvPicPr>
          <p:cNvPr id="28" name="Picture 8">
            <a:extLst>
              <a:ext uri="{FF2B5EF4-FFF2-40B4-BE49-F238E27FC236}">
                <a16:creationId xmlns:a16="http://schemas.microsoft.com/office/drawing/2014/main" id="{93D8BFD1-1B96-44DC-860A-03DC51990246}"/>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rot="5400000">
            <a:off x="3506426" y="-201186"/>
            <a:ext cx="1060478" cy="1164446"/>
          </a:xfrm>
          <a:prstGeom prst="rect">
            <a:avLst/>
          </a:prstGeom>
        </p:spPr>
      </p:pic>
      <p:pic>
        <p:nvPicPr>
          <p:cNvPr id="22" name="Picture 4">
            <a:extLst>
              <a:ext uri="{FF2B5EF4-FFF2-40B4-BE49-F238E27FC236}">
                <a16:creationId xmlns:a16="http://schemas.microsoft.com/office/drawing/2014/main" id="{9A953780-2FD8-4D8B-99BF-C592D9EFC91E}"/>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rot="4973277">
            <a:off x="7283954" y="4583282"/>
            <a:ext cx="2951772" cy="1977687"/>
          </a:xfrm>
          <a:prstGeom prst="rect">
            <a:avLst/>
          </a:prstGeom>
        </p:spPr>
      </p:pic>
      <p:sp>
        <p:nvSpPr>
          <p:cNvPr id="14" name="Freeform 19">
            <a:extLst>
              <a:ext uri="{FF2B5EF4-FFF2-40B4-BE49-F238E27FC236}">
                <a16:creationId xmlns:a16="http://schemas.microsoft.com/office/drawing/2014/main" id="{98BCC006-799D-4B8F-947C-35BB82CE72A4}"/>
              </a:ext>
            </a:extLst>
          </p:cNvPr>
          <p:cNvSpPr/>
          <p:nvPr/>
        </p:nvSpPr>
        <p:spPr>
          <a:xfrm>
            <a:off x="857251" y="4857872"/>
            <a:ext cx="3555194" cy="1754226"/>
          </a:xfrm>
          <a:custGeom>
            <a:avLst/>
            <a:gdLst/>
            <a:ahLst/>
            <a:cxnLst/>
            <a:rect l="l" t="t" r="r" b="b"/>
            <a:pathLst>
              <a:path w="1443998" h="1109706">
                <a:moveTo>
                  <a:pt x="0" y="0"/>
                </a:moveTo>
                <a:lnTo>
                  <a:pt x="1443998" y="0"/>
                </a:lnTo>
                <a:lnTo>
                  <a:pt x="1443998" y="1109706"/>
                </a:lnTo>
                <a:lnTo>
                  <a:pt x="0" y="1109706"/>
                </a:lnTo>
                <a:close/>
              </a:path>
            </a:pathLst>
          </a:custGeom>
          <a:solidFill>
            <a:srgbClr val="3F1C20"/>
          </a:solidFill>
        </p:spPr>
        <p:txBody>
          <a:bodyPr/>
          <a:lstStyle/>
          <a:p>
            <a:pPr algn="ctr">
              <a:lnSpc>
                <a:spcPts val="2391"/>
              </a:lnSpc>
            </a:pPr>
            <a:r>
              <a:rPr lang="en-US" sz="1688" dirty="0" err="1">
                <a:solidFill>
                  <a:srgbClr val="FFFFFF"/>
                </a:solidFill>
                <a:latin typeface="Barlow" panose="00000500000000000000" pitchFamily="2" charset="0"/>
              </a:rPr>
              <a:t>Aujourd’hui</a:t>
            </a:r>
            <a:r>
              <a:rPr lang="en-US" sz="1688" dirty="0">
                <a:solidFill>
                  <a:srgbClr val="FFFFFF"/>
                </a:solidFill>
                <a:latin typeface="Barlow" panose="00000500000000000000" pitchFamily="2" charset="0"/>
              </a:rPr>
              <a:t>, </a:t>
            </a:r>
            <a:r>
              <a:rPr lang="en-US" sz="1688" dirty="0" err="1">
                <a:solidFill>
                  <a:srgbClr val="FFFFFF"/>
                </a:solidFill>
                <a:latin typeface="Barlow" panose="00000500000000000000" pitchFamily="2" charset="0"/>
              </a:rPr>
              <a:t>Jefrey</a:t>
            </a:r>
            <a:r>
              <a:rPr lang="en-US" sz="1688" dirty="0">
                <a:solidFill>
                  <a:srgbClr val="FFFFFF"/>
                </a:solidFill>
                <a:latin typeface="Barlow" panose="00000500000000000000" pitchFamily="2" charset="0"/>
              </a:rPr>
              <a:t> </a:t>
            </a:r>
            <a:r>
              <a:rPr lang="en-US" sz="1688" dirty="0" err="1">
                <a:solidFill>
                  <a:srgbClr val="FFFFFF"/>
                </a:solidFill>
                <a:latin typeface="Barlow" panose="00000500000000000000" pitchFamily="2" charset="0"/>
              </a:rPr>
              <a:t>est</a:t>
            </a:r>
            <a:r>
              <a:rPr lang="en-US" sz="1688" dirty="0">
                <a:solidFill>
                  <a:srgbClr val="FFFFFF"/>
                </a:solidFill>
                <a:latin typeface="Barlow" panose="00000500000000000000" pitchFamily="2" charset="0"/>
              </a:rPr>
              <a:t> </a:t>
            </a:r>
            <a:r>
              <a:rPr lang="en-US" sz="1688" dirty="0" err="1">
                <a:solidFill>
                  <a:srgbClr val="FFFFFF"/>
                </a:solidFill>
                <a:latin typeface="Barlow" panose="00000500000000000000" pitchFamily="2" charset="0"/>
              </a:rPr>
              <a:t>employé</a:t>
            </a:r>
            <a:r>
              <a:rPr lang="en-US" sz="1688" dirty="0">
                <a:solidFill>
                  <a:srgbClr val="FFFFFF"/>
                </a:solidFill>
                <a:latin typeface="Barlow" panose="00000500000000000000" pitchFamily="2" charset="0"/>
              </a:rPr>
              <a:t> </a:t>
            </a:r>
            <a:r>
              <a:rPr lang="en-US" sz="1688" dirty="0" err="1">
                <a:solidFill>
                  <a:srgbClr val="FFFFFF"/>
                </a:solidFill>
                <a:latin typeface="Barlow" panose="00000500000000000000" pitchFamily="2" charset="0"/>
              </a:rPr>
              <a:t>comme</a:t>
            </a:r>
            <a:r>
              <a:rPr lang="en-US" sz="1688" dirty="0">
                <a:solidFill>
                  <a:srgbClr val="FFFFFF"/>
                </a:solidFill>
                <a:latin typeface="Barlow" panose="00000500000000000000" pitchFamily="2" charset="0"/>
              </a:rPr>
              <a:t> </a:t>
            </a:r>
            <a:r>
              <a:rPr lang="en-US" sz="1688" b="1" dirty="0" err="1">
                <a:solidFill>
                  <a:srgbClr val="FFFFFF"/>
                </a:solidFill>
                <a:latin typeface="Barlow" panose="00000500000000000000" pitchFamily="2" charset="0"/>
              </a:rPr>
              <a:t>ingénieur</a:t>
            </a:r>
            <a:r>
              <a:rPr lang="en-US" sz="1688" b="1" dirty="0">
                <a:solidFill>
                  <a:srgbClr val="FFFFFF"/>
                </a:solidFill>
                <a:latin typeface="Barlow" panose="00000500000000000000" pitchFamily="2" charset="0"/>
              </a:rPr>
              <a:t> </a:t>
            </a:r>
            <a:r>
              <a:rPr lang="en-US" sz="1688" b="1" dirty="0" err="1">
                <a:solidFill>
                  <a:srgbClr val="FFFFFF"/>
                </a:solidFill>
                <a:latin typeface="Barlow" panose="00000500000000000000" pitchFamily="2" charset="0"/>
              </a:rPr>
              <a:t>agronome</a:t>
            </a:r>
            <a:r>
              <a:rPr lang="en-US" sz="1688" b="1" dirty="0">
                <a:solidFill>
                  <a:srgbClr val="FFFFFF"/>
                </a:solidFill>
                <a:latin typeface="Barlow" panose="00000500000000000000" pitchFamily="2" charset="0"/>
              </a:rPr>
              <a:t> </a:t>
            </a:r>
            <a:r>
              <a:rPr lang="en-US" sz="1688" dirty="0">
                <a:solidFill>
                  <a:srgbClr val="FFFFFF"/>
                </a:solidFill>
                <a:latin typeface="Barlow" panose="00000500000000000000" pitchFamily="2" charset="0"/>
              </a:rPr>
              <a:t>à Rizal par le LGU (</a:t>
            </a:r>
            <a:r>
              <a:rPr lang="en-US" sz="1688" i="1" dirty="0">
                <a:solidFill>
                  <a:srgbClr val="FFFFFF"/>
                </a:solidFill>
                <a:latin typeface="Barlow" panose="00000500000000000000" pitchFamily="2" charset="0"/>
              </a:rPr>
              <a:t>Local Government Unit</a:t>
            </a:r>
            <a:r>
              <a:rPr lang="en-US" sz="1688" dirty="0">
                <a:solidFill>
                  <a:srgbClr val="FFFFFF"/>
                </a:solidFill>
                <a:latin typeface="Barlow" panose="00000500000000000000" pitchFamily="2" charset="0"/>
              </a:rPr>
              <a:t>). But : </a:t>
            </a:r>
            <a:r>
              <a:rPr lang="en-US" sz="1688" dirty="0" err="1">
                <a:solidFill>
                  <a:srgbClr val="FFFFFF"/>
                </a:solidFill>
                <a:latin typeface="Barlow" panose="00000500000000000000" pitchFamily="2" charset="0"/>
              </a:rPr>
              <a:t>développer</a:t>
            </a:r>
            <a:r>
              <a:rPr lang="en-US" sz="1688" dirty="0">
                <a:solidFill>
                  <a:srgbClr val="FFFFFF"/>
                </a:solidFill>
                <a:latin typeface="Barlow" panose="00000500000000000000" pitchFamily="2" charset="0"/>
              </a:rPr>
              <a:t> les infrastructures </a:t>
            </a:r>
            <a:r>
              <a:rPr lang="en-US" sz="1688" dirty="0" err="1">
                <a:solidFill>
                  <a:srgbClr val="FFFFFF"/>
                </a:solidFill>
                <a:latin typeface="Barlow" panose="00000500000000000000" pitchFamily="2" charset="0"/>
              </a:rPr>
              <a:t>agricoles</a:t>
            </a:r>
            <a:r>
              <a:rPr lang="en-US" sz="1688" dirty="0">
                <a:solidFill>
                  <a:srgbClr val="FFFFFF"/>
                </a:solidFill>
                <a:latin typeface="Barlow" panose="00000500000000000000" pitchFamily="2" charset="0"/>
              </a:rPr>
              <a:t> dans </a:t>
            </a:r>
            <a:r>
              <a:rPr lang="en-US" sz="1688" dirty="0" err="1">
                <a:solidFill>
                  <a:srgbClr val="FFFFFF"/>
                </a:solidFill>
                <a:latin typeface="Barlow" panose="00000500000000000000" pitchFamily="2" charset="0"/>
              </a:rPr>
              <a:t>sa</a:t>
            </a:r>
            <a:r>
              <a:rPr lang="en-US" sz="1688" dirty="0">
                <a:solidFill>
                  <a:srgbClr val="FFFFFF"/>
                </a:solidFill>
                <a:latin typeface="Barlow" panose="00000500000000000000" pitchFamily="2" charset="0"/>
              </a:rPr>
              <a:t> </a:t>
            </a:r>
            <a:r>
              <a:rPr lang="en-US" sz="1688" dirty="0" err="1">
                <a:solidFill>
                  <a:srgbClr val="FFFFFF"/>
                </a:solidFill>
                <a:latin typeface="Barlow" panose="00000500000000000000" pitchFamily="2" charset="0"/>
              </a:rPr>
              <a:t>municipalité</a:t>
            </a:r>
            <a:r>
              <a:rPr lang="en-US" sz="1688" dirty="0">
                <a:solidFill>
                  <a:srgbClr val="FFFFFF"/>
                </a:solidFill>
                <a:latin typeface="Barlow" panose="00000500000000000000" pitchFamily="2" charset="0"/>
              </a:rPr>
              <a:t>.</a:t>
            </a:r>
          </a:p>
          <a:p>
            <a:endParaRPr lang="fr-FR" sz="1688" dirty="0"/>
          </a:p>
        </p:txBody>
      </p:sp>
      <p:sp>
        <p:nvSpPr>
          <p:cNvPr id="19" name="Freeform 19">
            <a:extLst>
              <a:ext uri="{FF2B5EF4-FFF2-40B4-BE49-F238E27FC236}">
                <a16:creationId xmlns:a16="http://schemas.microsoft.com/office/drawing/2014/main" id="{589F6F38-4594-4F15-918E-F52A32B16D75}"/>
              </a:ext>
            </a:extLst>
          </p:cNvPr>
          <p:cNvSpPr/>
          <p:nvPr/>
        </p:nvSpPr>
        <p:spPr>
          <a:xfrm>
            <a:off x="5929312" y="70371"/>
            <a:ext cx="3143250" cy="1961247"/>
          </a:xfrm>
          <a:prstGeom prst="roundRect">
            <a:avLst/>
          </a:prstGeom>
          <a:solidFill>
            <a:srgbClr val="3F1C20"/>
          </a:solidFill>
        </p:spPr>
        <p:txBody>
          <a:bodyPr/>
          <a:lstStyle/>
          <a:p>
            <a:pPr marL="218311" lvl="1">
              <a:lnSpc>
                <a:spcPts val="2507"/>
              </a:lnSpc>
            </a:pPr>
            <a:r>
              <a:rPr lang="en-US" sz="1688" b="1" dirty="0" err="1">
                <a:solidFill>
                  <a:srgbClr val="FFFFFF"/>
                </a:solidFill>
                <a:latin typeface="Barlow" panose="00000500000000000000" pitchFamily="2" charset="0"/>
              </a:rPr>
              <a:t>Être</a:t>
            </a:r>
            <a:r>
              <a:rPr lang="en-US" sz="1688" b="1" dirty="0">
                <a:solidFill>
                  <a:srgbClr val="FFFFFF"/>
                </a:solidFill>
                <a:latin typeface="Barlow" panose="00000500000000000000" pitchFamily="2" charset="0"/>
              </a:rPr>
              <a:t> </a:t>
            </a:r>
            <a:r>
              <a:rPr lang="en-US" sz="1688" b="1" dirty="0" err="1">
                <a:solidFill>
                  <a:srgbClr val="FFFFFF"/>
                </a:solidFill>
                <a:latin typeface="Barlow" panose="00000500000000000000" pitchFamily="2" charset="0"/>
              </a:rPr>
              <a:t>agriculteur</a:t>
            </a:r>
            <a:r>
              <a:rPr lang="en-US" sz="1688" b="1" dirty="0">
                <a:solidFill>
                  <a:srgbClr val="FFFFFF"/>
                </a:solidFill>
                <a:latin typeface="Barlow" panose="00000500000000000000" pitchFamily="2" charset="0"/>
              </a:rPr>
              <a:t> aux </a:t>
            </a:r>
          </a:p>
          <a:p>
            <a:pPr algn="just">
              <a:lnSpc>
                <a:spcPts val="2391"/>
              </a:lnSpc>
            </a:pPr>
            <a:r>
              <a:rPr lang="en-US" sz="1500" dirty="0">
                <a:solidFill>
                  <a:srgbClr val="FFFFFF"/>
                </a:solidFill>
                <a:latin typeface="Barlow" panose="00000500000000000000" pitchFamily="2" charset="0"/>
              </a:rPr>
              <a:t>1 jour de travail </a:t>
            </a:r>
          </a:p>
          <a:p>
            <a:pPr algn="just">
              <a:lnSpc>
                <a:spcPts val="2391"/>
              </a:lnSpc>
            </a:pPr>
            <a:r>
              <a:rPr lang="en-US" sz="1500" dirty="0">
                <a:solidFill>
                  <a:srgbClr val="FFFFFF"/>
                </a:solidFill>
                <a:latin typeface="Barlow" panose="00000500000000000000" pitchFamily="2" charset="0"/>
              </a:rPr>
              <a:t> = de 150 à 300 pesos </a:t>
            </a:r>
          </a:p>
          <a:p>
            <a:pPr algn="just">
              <a:lnSpc>
                <a:spcPts val="2391"/>
              </a:lnSpc>
            </a:pPr>
            <a:r>
              <a:rPr lang="en-US" sz="1500" dirty="0">
                <a:solidFill>
                  <a:srgbClr val="FFFFFF"/>
                </a:solidFill>
                <a:latin typeface="Barlow" panose="00000500000000000000" pitchFamily="2" charset="0"/>
              </a:rPr>
              <a:t> = de 2,5€ à 5,5€</a:t>
            </a:r>
          </a:p>
          <a:p>
            <a:pPr>
              <a:lnSpc>
                <a:spcPts val="2391"/>
              </a:lnSpc>
            </a:pPr>
            <a:r>
              <a:rPr lang="en-US" sz="1500" dirty="0">
                <a:solidFill>
                  <a:srgbClr val="FFFFFF"/>
                </a:solidFill>
                <a:latin typeface="Barlow" panose="00000500000000000000" pitchFamily="2" charset="0"/>
              </a:rPr>
              <a:t>Travail </a:t>
            </a:r>
            <a:r>
              <a:rPr lang="en-US" sz="1500" dirty="0" err="1">
                <a:solidFill>
                  <a:srgbClr val="FFFFFF"/>
                </a:solidFill>
                <a:latin typeface="Barlow" panose="00000500000000000000" pitchFamily="2" charset="0"/>
              </a:rPr>
              <a:t>pénible</a:t>
            </a:r>
            <a:r>
              <a:rPr lang="en-US" sz="1500" dirty="0">
                <a:solidFill>
                  <a:srgbClr val="FFFFFF"/>
                </a:solidFill>
                <a:latin typeface="Barlow" panose="00000500000000000000" pitchFamily="2" charset="0"/>
              </a:rPr>
              <a:t> car </a:t>
            </a:r>
            <a:r>
              <a:rPr lang="en-US" sz="1500" dirty="0" err="1">
                <a:solidFill>
                  <a:srgbClr val="FFFFFF"/>
                </a:solidFill>
                <a:latin typeface="Barlow" panose="00000500000000000000" pitchFamily="2" charset="0"/>
              </a:rPr>
              <a:t>peu</a:t>
            </a:r>
            <a:r>
              <a:rPr lang="en-US" sz="1500" dirty="0">
                <a:solidFill>
                  <a:srgbClr val="FFFFFF"/>
                </a:solidFill>
                <a:latin typeface="Barlow" panose="00000500000000000000" pitchFamily="2" charset="0"/>
              </a:rPr>
              <a:t> </a:t>
            </a:r>
            <a:r>
              <a:rPr lang="en-US" sz="1500" dirty="0" err="1">
                <a:solidFill>
                  <a:srgbClr val="FFFFFF"/>
                </a:solidFill>
                <a:latin typeface="Barlow" panose="00000500000000000000" pitchFamily="2" charset="0"/>
              </a:rPr>
              <a:t>mécanisé</a:t>
            </a:r>
            <a:endParaRPr lang="en-US" sz="1500" dirty="0">
              <a:solidFill>
                <a:srgbClr val="FFFFFF"/>
              </a:solidFill>
              <a:latin typeface="Barlow" panose="00000500000000000000" pitchFamily="2" charset="0"/>
            </a:endParaRPr>
          </a:p>
          <a:p>
            <a:pPr marL="436621" lvl="1" indent="-218310">
              <a:lnSpc>
                <a:spcPts val="2507"/>
              </a:lnSpc>
              <a:buFont typeface="Arial"/>
              <a:buChar char="•"/>
            </a:pPr>
            <a:endParaRPr lang="en-US" sz="1688" dirty="0">
              <a:solidFill>
                <a:srgbClr val="FFFFFF"/>
              </a:solidFill>
              <a:latin typeface="Barlow" panose="00000500000000000000" pitchFamily="2" charset="0"/>
            </a:endParaRPr>
          </a:p>
        </p:txBody>
      </p:sp>
      <p:pic>
        <p:nvPicPr>
          <p:cNvPr id="21" name="Image 20">
            <a:extLst>
              <a:ext uri="{FF2B5EF4-FFF2-40B4-BE49-F238E27FC236}">
                <a16:creationId xmlns:a16="http://schemas.microsoft.com/office/drawing/2014/main" id="{C629D687-5F9D-4313-A3AF-9446F4B01A6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6200000">
            <a:off x="5789970" y="3416584"/>
            <a:ext cx="3421936" cy="2281058"/>
          </a:xfrm>
          <a:prstGeom prst="rect">
            <a:avLst/>
          </a:prstGeom>
        </p:spPr>
      </p:pic>
      <p:pic>
        <p:nvPicPr>
          <p:cNvPr id="25" name="Picture 2">
            <a:extLst>
              <a:ext uri="{FF2B5EF4-FFF2-40B4-BE49-F238E27FC236}">
                <a16:creationId xmlns:a16="http://schemas.microsoft.com/office/drawing/2014/main" id="{76288D53-6B90-44BD-A99D-A87173F98FCF}"/>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397207" y="214349"/>
            <a:ext cx="500063" cy="333375"/>
          </a:xfrm>
          <a:prstGeom prst="rect">
            <a:avLst/>
          </a:prstGeom>
          <a:noFill/>
          <a:ln w="9525">
            <a:noFill/>
            <a:miter lim="800000"/>
            <a:headEnd/>
            <a:tailEnd/>
          </a:ln>
        </p:spPr>
      </p:pic>
      <p:pic>
        <p:nvPicPr>
          <p:cNvPr id="27" name="Image 26">
            <a:extLst>
              <a:ext uri="{FF2B5EF4-FFF2-40B4-BE49-F238E27FC236}">
                <a16:creationId xmlns:a16="http://schemas.microsoft.com/office/drawing/2014/main" id="{0B986445-DB79-4B83-A3B1-914900C3462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43591" y="214349"/>
            <a:ext cx="3652602" cy="2739452"/>
          </a:xfrm>
          <a:prstGeom prst="rect">
            <a:avLst/>
          </a:prstGeom>
        </p:spPr>
      </p:pic>
      <p:sp>
        <p:nvSpPr>
          <p:cNvPr id="6" name="Freeform 6"/>
          <p:cNvSpPr/>
          <p:nvPr/>
        </p:nvSpPr>
        <p:spPr>
          <a:xfrm>
            <a:off x="3469394" y="2143395"/>
            <a:ext cx="2570635" cy="1425116"/>
          </a:xfrm>
          <a:prstGeom prst="roundRect">
            <a:avLst/>
          </a:prstGeom>
          <a:solidFill>
            <a:srgbClr val="3F1C20"/>
          </a:solidFill>
        </p:spPr>
        <p:txBody>
          <a:bodyPr/>
          <a:lstStyle/>
          <a:p>
            <a:pPr>
              <a:lnSpc>
                <a:spcPts val="2507"/>
              </a:lnSpc>
            </a:pPr>
            <a:r>
              <a:rPr lang="en-US" sz="1688" dirty="0">
                <a:solidFill>
                  <a:srgbClr val="FBD370"/>
                </a:solidFill>
                <a:latin typeface="Barlow" panose="00000500000000000000" pitchFamily="2" charset="0"/>
              </a:rPr>
              <a:t>Avec </a:t>
            </a:r>
            <a:r>
              <a:rPr lang="en-US" sz="1688" b="1" dirty="0">
                <a:solidFill>
                  <a:srgbClr val="FBD370"/>
                </a:solidFill>
                <a:latin typeface="Barlow" panose="00000500000000000000" pitchFamily="2" charset="0"/>
              </a:rPr>
              <a:t>150</a:t>
            </a:r>
            <a:r>
              <a:rPr lang="en-US" sz="1688" dirty="0">
                <a:solidFill>
                  <a:srgbClr val="FBD370"/>
                </a:solidFill>
                <a:latin typeface="Barlow" panose="00000500000000000000" pitchFamily="2" charset="0"/>
              </a:rPr>
              <a:t> pesos :</a:t>
            </a:r>
          </a:p>
          <a:p>
            <a:pPr marL="218311" lvl="1">
              <a:lnSpc>
                <a:spcPts val="2507"/>
              </a:lnSpc>
            </a:pPr>
            <a:r>
              <a:rPr lang="en-US" sz="1688" dirty="0">
                <a:solidFill>
                  <a:srgbClr val="FBD370"/>
                </a:solidFill>
                <a:latin typeface="Barlow" panose="00000500000000000000" pitchFamily="2" charset="0"/>
              </a:rPr>
              <a:t>1 café glacé </a:t>
            </a:r>
          </a:p>
          <a:p>
            <a:pPr marL="218311" lvl="1">
              <a:lnSpc>
                <a:spcPts val="2507"/>
              </a:lnSpc>
            </a:pPr>
            <a:r>
              <a:rPr lang="en-US" sz="1688" dirty="0" err="1">
                <a:solidFill>
                  <a:srgbClr val="FBD370"/>
                </a:solidFill>
                <a:latin typeface="Barlow" panose="00000500000000000000" pitchFamily="2" charset="0"/>
              </a:rPr>
              <a:t>ou</a:t>
            </a:r>
            <a:r>
              <a:rPr lang="en-US" sz="1688" dirty="0">
                <a:solidFill>
                  <a:srgbClr val="FBD370"/>
                </a:solidFill>
                <a:latin typeface="Barlow" panose="00000500000000000000" pitchFamily="2" charset="0"/>
              </a:rPr>
              <a:t> 2 </a:t>
            </a:r>
            <a:r>
              <a:rPr lang="en-US" sz="1688" dirty="0" err="1">
                <a:solidFill>
                  <a:srgbClr val="FBD370"/>
                </a:solidFill>
                <a:latin typeface="Barlow" panose="00000500000000000000" pitchFamily="2" charset="0"/>
              </a:rPr>
              <a:t>bières</a:t>
            </a:r>
            <a:endParaRPr lang="en-US" sz="1688" dirty="0">
              <a:solidFill>
                <a:srgbClr val="FBD370"/>
              </a:solidFill>
              <a:latin typeface="Barlow" panose="00000500000000000000" pitchFamily="2" charset="0"/>
            </a:endParaRPr>
          </a:p>
          <a:p>
            <a:pPr marL="218311" lvl="1">
              <a:lnSpc>
                <a:spcPts val="2507"/>
              </a:lnSpc>
            </a:pPr>
            <a:r>
              <a:rPr lang="en-US" sz="1688" dirty="0" err="1">
                <a:solidFill>
                  <a:srgbClr val="FBD370"/>
                </a:solidFill>
                <a:latin typeface="Barlow" panose="00000500000000000000" pitchFamily="2" charset="0"/>
              </a:rPr>
              <a:t>ou</a:t>
            </a:r>
            <a:r>
              <a:rPr lang="en-US" sz="1688" dirty="0">
                <a:solidFill>
                  <a:srgbClr val="FBD370"/>
                </a:solidFill>
                <a:latin typeface="Barlow" panose="00000500000000000000" pitchFamily="2" charset="0"/>
              </a:rPr>
              <a:t> 2 </a:t>
            </a:r>
            <a:r>
              <a:rPr lang="en-US" sz="1688" dirty="0" err="1">
                <a:solidFill>
                  <a:srgbClr val="FBD370"/>
                </a:solidFill>
                <a:latin typeface="Barlow" panose="00000500000000000000" pitchFamily="2" charset="0"/>
              </a:rPr>
              <a:t>repas</a:t>
            </a:r>
            <a:r>
              <a:rPr lang="en-US" sz="1688" dirty="0">
                <a:solidFill>
                  <a:srgbClr val="FBD370"/>
                </a:solidFill>
                <a:latin typeface="Barlow" panose="00000500000000000000" pitchFamily="2" charset="0"/>
              </a:rPr>
              <a:t> </a:t>
            </a:r>
            <a:r>
              <a:rPr lang="en-US" sz="1688" dirty="0" err="1">
                <a:solidFill>
                  <a:srgbClr val="FBD370"/>
                </a:solidFill>
                <a:latin typeface="Barlow" panose="00000500000000000000" pitchFamily="2" charset="0"/>
              </a:rPr>
              <a:t>en</a:t>
            </a:r>
            <a:r>
              <a:rPr lang="en-US" sz="1688" dirty="0">
                <a:solidFill>
                  <a:srgbClr val="FBD370"/>
                </a:solidFill>
                <a:latin typeface="Barlow" panose="00000500000000000000" pitchFamily="2" charset="0"/>
              </a:rPr>
              <a:t> </a:t>
            </a:r>
            <a:r>
              <a:rPr lang="en-US" sz="1688" dirty="0" err="1">
                <a:solidFill>
                  <a:srgbClr val="FBD370"/>
                </a:solidFill>
                <a:latin typeface="Barlow" panose="00000500000000000000" pitchFamily="2" charset="0"/>
              </a:rPr>
              <a:t>cantine</a:t>
            </a:r>
            <a:endParaRPr lang="en-US" sz="1688" dirty="0">
              <a:solidFill>
                <a:srgbClr val="FBD370"/>
              </a:solidFill>
              <a:latin typeface="Barlow" panose="00000500000000000000" pitchFamily="2" charset="0"/>
            </a:endParaRPr>
          </a:p>
          <a:p>
            <a:endParaRPr lang="fr-FR" sz="1688" dirty="0"/>
          </a:p>
        </p:txBody>
      </p:sp>
      <p:sp>
        <p:nvSpPr>
          <p:cNvPr id="30" name="Freeform 16">
            <a:extLst>
              <a:ext uri="{FF2B5EF4-FFF2-40B4-BE49-F238E27FC236}">
                <a16:creationId xmlns:a16="http://schemas.microsoft.com/office/drawing/2014/main" id="{32D20E12-0CD6-4F35-AA45-0C59EAD5BDF1}"/>
              </a:ext>
            </a:extLst>
          </p:cNvPr>
          <p:cNvSpPr/>
          <p:nvPr/>
        </p:nvSpPr>
        <p:spPr>
          <a:xfrm>
            <a:off x="6701567" y="6268082"/>
            <a:ext cx="2872878" cy="532733"/>
          </a:xfrm>
          <a:custGeom>
            <a:avLst/>
            <a:gdLst/>
            <a:ahLst/>
            <a:cxnLst/>
            <a:rect l="l" t="t" r="r" b="b"/>
            <a:pathLst>
              <a:path w="1443998" h="309035">
                <a:moveTo>
                  <a:pt x="0" y="0"/>
                </a:moveTo>
                <a:lnTo>
                  <a:pt x="1443998" y="0"/>
                </a:lnTo>
                <a:lnTo>
                  <a:pt x="1443998" y="309035"/>
                </a:lnTo>
                <a:lnTo>
                  <a:pt x="0" y="309035"/>
                </a:lnTo>
                <a:close/>
              </a:path>
            </a:pathLst>
          </a:custGeom>
          <a:noFill/>
          <a:ln>
            <a:noFill/>
          </a:ln>
          <a:effectLst>
            <a:softEdge rad="63500"/>
          </a:effectLst>
        </p:spPr>
        <p:txBody>
          <a:bodyPr/>
          <a:lstStyle/>
          <a:p>
            <a:pPr algn="ctr"/>
            <a:r>
              <a:rPr lang="fr-FR" sz="1688" b="1" dirty="0">
                <a:solidFill>
                  <a:srgbClr val="3F1C20"/>
                </a:solidFill>
                <a:latin typeface="Barlow" panose="00000500000000000000" pitchFamily="2" charset="0"/>
              </a:rPr>
              <a:t>Rizières en terrasse</a:t>
            </a:r>
          </a:p>
        </p:txBody>
      </p:sp>
      <p:sp>
        <p:nvSpPr>
          <p:cNvPr id="31" name="Freeform 16">
            <a:extLst>
              <a:ext uri="{FF2B5EF4-FFF2-40B4-BE49-F238E27FC236}">
                <a16:creationId xmlns:a16="http://schemas.microsoft.com/office/drawing/2014/main" id="{87847866-39E5-48A7-A47D-AC1D9C95DD2B}"/>
              </a:ext>
            </a:extLst>
          </p:cNvPr>
          <p:cNvSpPr/>
          <p:nvPr/>
        </p:nvSpPr>
        <p:spPr>
          <a:xfrm>
            <a:off x="-101693" y="2973193"/>
            <a:ext cx="2872878" cy="532733"/>
          </a:xfrm>
          <a:custGeom>
            <a:avLst/>
            <a:gdLst/>
            <a:ahLst/>
            <a:cxnLst/>
            <a:rect l="l" t="t" r="r" b="b"/>
            <a:pathLst>
              <a:path w="1443998" h="309035">
                <a:moveTo>
                  <a:pt x="0" y="0"/>
                </a:moveTo>
                <a:lnTo>
                  <a:pt x="1443998" y="0"/>
                </a:lnTo>
                <a:lnTo>
                  <a:pt x="1443998" y="309035"/>
                </a:lnTo>
                <a:lnTo>
                  <a:pt x="0" y="309035"/>
                </a:lnTo>
                <a:close/>
              </a:path>
            </a:pathLst>
          </a:custGeom>
          <a:noFill/>
          <a:ln>
            <a:noFill/>
          </a:ln>
          <a:effectLst>
            <a:softEdge rad="63500"/>
          </a:effectLst>
        </p:spPr>
        <p:txBody>
          <a:bodyPr/>
          <a:lstStyle/>
          <a:p>
            <a:pPr algn="ctr"/>
            <a:r>
              <a:rPr lang="fr-FR" sz="1688" b="1" dirty="0">
                <a:solidFill>
                  <a:srgbClr val="3F1C20"/>
                </a:solidFill>
                <a:latin typeface="Barlow" panose="00000500000000000000" pitchFamily="2" charset="0"/>
              </a:rPr>
              <a:t>Carabao attelé</a:t>
            </a:r>
          </a:p>
        </p:txBody>
      </p:sp>
      <p:pic>
        <p:nvPicPr>
          <p:cNvPr id="32" name="Picture 8">
            <a:extLst>
              <a:ext uri="{FF2B5EF4-FFF2-40B4-BE49-F238E27FC236}">
                <a16:creationId xmlns:a16="http://schemas.microsoft.com/office/drawing/2014/main" id="{F65ADF96-A435-4339-8188-DFD5DE7BDCC4}"/>
              </a:ext>
            </a:extLst>
          </p:cNvPr>
          <p:cNvPicPr>
            <a:picLocks noChangeAspect="1"/>
          </p:cNvPicPr>
          <p:nvPr/>
        </p:nvPicPr>
        <p:blipFill>
          <a:blip r:embed="rId9">
            <a:alphaModFix amt="50000"/>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p:blipFill>
        <p:spPr>
          <a:xfrm rot="238595">
            <a:off x="614834" y="4209064"/>
            <a:ext cx="3968729" cy="757667"/>
          </a:xfrm>
          <a:prstGeom prst="rect">
            <a:avLst/>
          </a:prstGeom>
        </p:spPr>
      </p:pic>
      <p:sp>
        <p:nvSpPr>
          <p:cNvPr id="23" name="Freeform 16">
            <a:extLst>
              <a:ext uri="{FF2B5EF4-FFF2-40B4-BE49-F238E27FC236}">
                <a16:creationId xmlns:a16="http://schemas.microsoft.com/office/drawing/2014/main" id="{3AF06ABE-7882-45D9-B7DB-B6323B1FD1B9}"/>
              </a:ext>
            </a:extLst>
          </p:cNvPr>
          <p:cNvSpPr/>
          <p:nvPr/>
        </p:nvSpPr>
        <p:spPr>
          <a:xfrm>
            <a:off x="767886" y="4103226"/>
            <a:ext cx="2872878" cy="907479"/>
          </a:xfrm>
          <a:custGeom>
            <a:avLst/>
            <a:gdLst/>
            <a:ahLst/>
            <a:cxnLst/>
            <a:rect l="l" t="t" r="r" b="b"/>
            <a:pathLst>
              <a:path w="1443998" h="309035">
                <a:moveTo>
                  <a:pt x="0" y="0"/>
                </a:moveTo>
                <a:lnTo>
                  <a:pt x="1443998" y="0"/>
                </a:lnTo>
                <a:lnTo>
                  <a:pt x="1443998" y="309035"/>
                </a:lnTo>
                <a:lnTo>
                  <a:pt x="0" y="309035"/>
                </a:lnTo>
                <a:close/>
              </a:path>
            </a:pathLst>
          </a:custGeom>
          <a:noFill/>
          <a:ln>
            <a:noFill/>
          </a:ln>
          <a:effectLst>
            <a:softEdge rad="63500"/>
          </a:effectLst>
        </p:spPr>
        <p:txBody>
          <a:bodyPr/>
          <a:lstStyle/>
          <a:p>
            <a:pPr algn="ctr"/>
            <a:endParaRPr lang="fr-FR" sz="1875" b="1" dirty="0">
              <a:solidFill>
                <a:srgbClr val="3F1C20"/>
              </a:solidFill>
              <a:latin typeface="Barlow" panose="00000500000000000000" pitchFamily="2" charset="0"/>
            </a:endParaRPr>
          </a:p>
          <a:p>
            <a:pPr algn="ctr"/>
            <a:r>
              <a:rPr lang="fr-FR" sz="1875" b="1" dirty="0">
                <a:solidFill>
                  <a:srgbClr val="3F1C20"/>
                </a:solidFill>
                <a:latin typeface="Barlow" panose="00000500000000000000" pitchFamily="2" charset="0"/>
              </a:rPr>
              <a:t>Du rêve à la réalité</a:t>
            </a:r>
          </a:p>
          <a:p>
            <a:r>
              <a:rPr lang="fr-FR" sz="1875" b="1" dirty="0">
                <a:solidFill>
                  <a:srgbClr val="3F1C20"/>
                </a:solidFill>
                <a:latin typeface="Barlow" panose="00000500000000000000" pitchFamily="2" charset="0"/>
              </a:rPr>
              <a:t>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sez="http://schemas.microsoft.com/office/powerpoint/2016/sectionzoom">
        <mc:Choice Requires="psez">
          <p:graphicFrame>
            <p:nvGraphicFramePr>
              <p:cNvPr id="30" name="Zoom de section 29">
                <a:extLst>
                  <a:ext uri="{FF2B5EF4-FFF2-40B4-BE49-F238E27FC236}">
                    <a16:creationId xmlns:a16="http://schemas.microsoft.com/office/drawing/2014/main" id="{9A3B23BF-3215-45A3-BEC4-8CC2B867525D}"/>
                  </a:ext>
                </a:extLst>
              </p:cNvPr>
              <p:cNvGraphicFramePr>
                <a:graphicFrameLocks noChangeAspect="1"/>
              </p:cNvGraphicFramePr>
              <p:nvPr/>
            </p:nvGraphicFramePr>
            <p:xfrm>
              <a:off x="6778135" y="4353007"/>
              <a:ext cx="2286000" cy="1714500"/>
            </p:xfrm>
            <a:graphic>
              <a:graphicData uri="http://schemas.microsoft.com/office/powerpoint/2016/sectionzoom">
                <psez:sectionZm>
                  <psez:sectionZmObj sectionId="{E9A76216-736D-477C-9B4A-FDF8C672DD1E}">
                    <psez:zmPr id="{F52C5B91-E759-4934-8579-E223A6C2EADD}" transitionDur="1000">
                      <p166:blipFill xmlns:p166="http://schemas.microsoft.com/office/powerpoint/2016/6/main">
                        <a:blip r:embed="rId3"/>
                        <a:stretch>
                          <a:fillRect/>
                        </a:stretch>
                      </p166:blipFill>
                      <p166:spPr xmlns:p166="http://schemas.microsoft.com/office/powerpoint/2016/6/main">
                        <a:xfrm>
                          <a:off x="0" y="0"/>
                          <a:ext cx="2286000" cy="1714500"/>
                        </a:xfrm>
                        <a:prstGeom prst="rect">
                          <a:avLst/>
                        </a:prstGeom>
                        <a:ln w="3175">
                          <a:solidFill>
                            <a:prstClr val="ltGray"/>
                          </a:solidFill>
                        </a:ln>
                      </p166:spPr>
                    </psez:zmPr>
                  </psez:sectionZmObj>
                </psez:sectionZm>
              </a:graphicData>
            </a:graphic>
          </p:graphicFrame>
        </mc:Choice>
        <mc:Fallback xmlns="">
          <p:pic>
            <p:nvPicPr>
              <p:cNvPr id="30" name="Zoom de section 29">
                <a:hlinkClick r:id="rId4" action="ppaction://hlinksldjump"/>
                <a:extLst>
                  <a:ext uri="{FF2B5EF4-FFF2-40B4-BE49-F238E27FC236}">
                    <a16:creationId xmlns:a16="http://schemas.microsoft.com/office/drawing/2014/main" id="{9A3B23BF-3215-45A3-BEC4-8CC2B867525D}"/>
                  </a:ext>
                </a:extLst>
              </p:cNvPr>
              <p:cNvPicPr>
                <a:picLocks noGrp="1" noRot="1" noChangeAspect="1" noMove="1" noResize="1" noEditPoints="1" noAdjustHandles="1" noChangeArrowheads="1" noChangeShapeType="1"/>
              </p:cNvPicPr>
              <p:nvPr/>
            </p:nvPicPr>
            <p:blipFill>
              <a:blip r:embed="rId5"/>
              <a:stretch>
                <a:fillRect/>
              </a:stretch>
            </p:blipFill>
            <p:spPr>
              <a:xfrm>
                <a:off x="6778135" y="4353007"/>
                <a:ext cx="2286000" cy="17145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34" name="Zoom de section 33">
                <a:extLst>
                  <a:ext uri="{FF2B5EF4-FFF2-40B4-BE49-F238E27FC236}">
                    <a16:creationId xmlns:a16="http://schemas.microsoft.com/office/drawing/2014/main" id="{DDBAC6BE-AA89-4216-9252-D5DCAD04C2A8}"/>
                  </a:ext>
                </a:extLst>
              </p:cNvPr>
              <p:cNvGraphicFramePr>
                <a:graphicFrameLocks noChangeAspect="1"/>
              </p:cNvGraphicFramePr>
              <p:nvPr/>
            </p:nvGraphicFramePr>
            <p:xfrm>
              <a:off x="6830083" y="415831"/>
              <a:ext cx="2286000" cy="1714500"/>
            </p:xfrm>
            <a:graphic>
              <a:graphicData uri="http://schemas.microsoft.com/office/powerpoint/2016/sectionzoom">
                <psez:sectionZm>
                  <psez:sectionZmObj sectionId="{62577980-5F38-4D6D-80A7-1EA47E8F2330}">
                    <psez:zmPr id="{FCC15DD8-7BFE-4B69-B9A3-BAF1161719D6}" transitionDur="1000">
                      <p166:blipFill xmlns:p166="http://schemas.microsoft.com/office/powerpoint/2016/6/main">
                        <a:blip r:embed="rId6"/>
                        <a:stretch>
                          <a:fillRect/>
                        </a:stretch>
                      </p166:blipFill>
                      <p166:spPr xmlns:p166="http://schemas.microsoft.com/office/powerpoint/2016/6/main">
                        <a:xfrm>
                          <a:off x="0" y="0"/>
                          <a:ext cx="2286000" cy="1714500"/>
                        </a:xfrm>
                        <a:prstGeom prst="rect">
                          <a:avLst/>
                        </a:prstGeom>
                        <a:ln w="3175">
                          <a:solidFill>
                            <a:prstClr val="ltGray"/>
                          </a:solidFill>
                        </a:ln>
                      </p166:spPr>
                    </psez:zmPr>
                  </psez:sectionZmObj>
                </psez:sectionZm>
              </a:graphicData>
            </a:graphic>
          </p:graphicFrame>
        </mc:Choice>
        <mc:Fallback xmlns="">
          <p:pic>
            <p:nvPicPr>
              <p:cNvPr id="34" name="Zoom de section 33">
                <a:hlinkClick r:id="rId7" action="ppaction://hlinksldjump"/>
                <a:extLst>
                  <a:ext uri="{FF2B5EF4-FFF2-40B4-BE49-F238E27FC236}">
                    <a16:creationId xmlns:a16="http://schemas.microsoft.com/office/drawing/2014/main" id="{DDBAC6BE-AA89-4216-9252-D5DCAD04C2A8}"/>
                  </a:ext>
                </a:extLst>
              </p:cNvPr>
              <p:cNvPicPr>
                <a:picLocks noGrp="1" noRot="1" noChangeAspect="1" noMove="1" noResize="1" noEditPoints="1" noAdjustHandles="1" noChangeArrowheads="1" noChangeShapeType="1"/>
              </p:cNvPicPr>
              <p:nvPr/>
            </p:nvPicPr>
            <p:blipFill>
              <a:blip r:embed="rId8"/>
              <a:stretch>
                <a:fillRect/>
              </a:stretch>
            </p:blipFill>
            <p:spPr>
              <a:xfrm>
                <a:off x="6830083" y="415831"/>
                <a:ext cx="2286000" cy="17145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32" name="Zoom de section 31">
                <a:extLst>
                  <a:ext uri="{FF2B5EF4-FFF2-40B4-BE49-F238E27FC236}">
                    <a16:creationId xmlns:a16="http://schemas.microsoft.com/office/drawing/2014/main" id="{7F358B32-82B7-401A-AA2A-BC5E6AD04653}"/>
                  </a:ext>
                </a:extLst>
              </p:cNvPr>
              <p:cNvGraphicFramePr>
                <a:graphicFrameLocks noChangeAspect="1"/>
              </p:cNvGraphicFramePr>
              <p:nvPr/>
            </p:nvGraphicFramePr>
            <p:xfrm>
              <a:off x="251520" y="245356"/>
              <a:ext cx="2286000" cy="1714500"/>
            </p:xfrm>
            <a:graphic>
              <a:graphicData uri="http://schemas.microsoft.com/office/powerpoint/2016/sectionzoom">
                <psez:sectionZm>
                  <psez:sectionZmObj sectionId="{2C30C383-0FF3-436A-B4CE-3C5668257DEE}">
                    <psez:zmPr id="{BFABF7B4-BACC-4918-B4F3-65739F844125}" transitionDur="1000">
                      <p166:blipFill xmlns:p166="http://schemas.microsoft.com/office/powerpoint/2016/6/main">
                        <a:blip r:embed="rId9"/>
                        <a:stretch>
                          <a:fillRect/>
                        </a:stretch>
                      </p166:blipFill>
                      <p166:spPr xmlns:p166="http://schemas.microsoft.com/office/powerpoint/2016/6/main">
                        <a:xfrm>
                          <a:off x="0" y="0"/>
                          <a:ext cx="2286000" cy="1714500"/>
                        </a:xfrm>
                        <a:prstGeom prst="rect">
                          <a:avLst/>
                        </a:prstGeom>
                        <a:ln w="3175">
                          <a:solidFill>
                            <a:prstClr val="ltGray"/>
                          </a:solidFill>
                        </a:ln>
                      </p166:spPr>
                    </psez:zmPr>
                  </psez:sectionZmObj>
                </psez:sectionZm>
              </a:graphicData>
            </a:graphic>
          </p:graphicFrame>
        </mc:Choice>
        <mc:Fallback xmlns="">
          <p:pic>
            <p:nvPicPr>
              <p:cNvPr id="32" name="Zoom de section 31">
                <a:hlinkClick r:id="rId10" action="ppaction://hlinksldjump"/>
                <a:extLst>
                  <a:ext uri="{FF2B5EF4-FFF2-40B4-BE49-F238E27FC236}">
                    <a16:creationId xmlns:a16="http://schemas.microsoft.com/office/drawing/2014/main" id="{7F358B32-82B7-401A-AA2A-BC5E6AD04653}"/>
                  </a:ext>
                </a:extLst>
              </p:cNvPr>
              <p:cNvPicPr>
                <a:picLocks noGrp="1" noRot="1" noChangeAspect="1" noMove="1" noResize="1" noEditPoints="1" noAdjustHandles="1" noChangeArrowheads="1" noChangeShapeType="1"/>
              </p:cNvPicPr>
              <p:nvPr/>
            </p:nvPicPr>
            <p:blipFill>
              <a:blip r:embed="rId11"/>
              <a:stretch>
                <a:fillRect/>
              </a:stretch>
            </p:blipFill>
            <p:spPr>
              <a:xfrm>
                <a:off x="251520" y="245356"/>
                <a:ext cx="2286000" cy="1714500"/>
              </a:xfrm>
              <a:prstGeom prst="rect">
                <a:avLst/>
              </a:prstGeom>
              <a:ln w="3175">
                <a:solidFill>
                  <a:prstClr val="ltGray"/>
                </a:solidFill>
              </a:ln>
            </p:spPr>
          </p:pic>
        </mc:Fallback>
      </mc:AlternateContent>
      <p:pic>
        <p:nvPicPr>
          <p:cNvPr id="3" name="Image 2">
            <a:extLst>
              <a:ext uri="{FF2B5EF4-FFF2-40B4-BE49-F238E27FC236}">
                <a16:creationId xmlns:a16="http://schemas.microsoft.com/office/drawing/2014/main" id="{844FA333-ADB2-4418-8C79-7CE055EEDA51}"/>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2084956" y="1089579"/>
            <a:ext cx="5123459" cy="4261375"/>
          </a:xfrm>
          <a:prstGeom prst="ellipse">
            <a:avLst/>
          </a:prstGeom>
        </p:spPr>
      </p:pic>
      <mc:AlternateContent xmlns:mc="http://schemas.openxmlformats.org/markup-compatibility/2006" xmlns:psez="http://schemas.microsoft.com/office/powerpoint/2016/sectionzoom">
        <mc:Choice Requires="psez">
          <p:graphicFrame>
            <p:nvGraphicFramePr>
              <p:cNvPr id="25" name="Zoom de section 24">
                <a:extLst>
                  <a:ext uri="{FF2B5EF4-FFF2-40B4-BE49-F238E27FC236}">
                    <a16:creationId xmlns:a16="http://schemas.microsoft.com/office/drawing/2014/main" id="{DFA83F64-AC81-44AB-8D59-4F8888828DFF}"/>
                  </a:ext>
                </a:extLst>
              </p:cNvPr>
              <p:cNvGraphicFramePr>
                <a:graphicFrameLocks noChangeAspect="1"/>
              </p:cNvGraphicFramePr>
              <p:nvPr/>
            </p:nvGraphicFramePr>
            <p:xfrm>
              <a:off x="456222" y="4692801"/>
              <a:ext cx="2286000" cy="1714500"/>
            </p:xfrm>
            <a:graphic>
              <a:graphicData uri="http://schemas.microsoft.com/office/powerpoint/2016/sectionzoom">
                <psez:sectionZm>
                  <psez:sectionZmObj sectionId="{68C90C7D-E995-416D-86AF-99C988D0CD1E}">
                    <psez:zmPr id="{B0C07E81-2A46-4DBE-91BF-E06411535BF7}" transitionDur="1000">
                      <p166:blipFill xmlns:p166="http://schemas.microsoft.com/office/powerpoint/2016/6/main">
                        <a:blip r:embed="rId13"/>
                        <a:stretch>
                          <a:fillRect/>
                        </a:stretch>
                      </p166:blipFill>
                      <p166:spPr xmlns:p166="http://schemas.microsoft.com/office/powerpoint/2016/6/main">
                        <a:xfrm>
                          <a:off x="0" y="0"/>
                          <a:ext cx="2286000" cy="1714500"/>
                        </a:xfrm>
                        <a:prstGeom prst="rect">
                          <a:avLst/>
                        </a:prstGeom>
                        <a:ln w="3175">
                          <a:solidFill>
                            <a:prstClr val="ltGray"/>
                          </a:solidFill>
                        </a:ln>
                      </p166:spPr>
                    </psez:zmPr>
                  </psez:sectionZmObj>
                </psez:sectionZm>
              </a:graphicData>
            </a:graphic>
          </p:graphicFrame>
        </mc:Choice>
        <mc:Fallback xmlns="">
          <p:pic>
            <p:nvPicPr>
              <p:cNvPr id="25" name="Zoom de section 24">
                <a:hlinkClick r:id="rId14" action="ppaction://hlinksldjump"/>
                <a:extLst>
                  <a:ext uri="{FF2B5EF4-FFF2-40B4-BE49-F238E27FC236}">
                    <a16:creationId xmlns:a16="http://schemas.microsoft.com/office/drawing/2014/main" id="{DFA83F64-AC81-44AB-8D59-4F8888828DFF}"/>
                  </a:ext>
                </a:extLst>
              </p:cNvPr>
              <p:cNvPicPr>
                <a:picLocks noGrp="1" noRot="1" noChangeAspect="1" noMove="1" noResize="1" noEditPoints="1" noAdjustHandles="1" noChangeArrowheads="1" noChangeShapeType="1"/>
              </p:cNvPicPr>
              <p:nvPr/>
            </p:nvPicPr>
            <p:blipFill>
              <a:blip r:embed="rId15"/>
              <a:stretch>
                <a:fillRect/>
              </a:stretch>
            </p:blipFill>
            <p:spPr>
              <a:xfrm>
                <a:off x="456222" y="4692801"/>
                <a:ext cx="2286000" cy="1714500"/>
              </a:xfrm>
              <a:prstGeom prst="rect">
                <a:avLst/>
              </a:prstGeom>
              <a:ln w="3175">
                <a:solidFill>
                  <a:prstClr val="ltGray"/>
                </a:solidFill>
              </a:ln>
            </p:spPr>
          </p:pic>
        </mc:Fallback>
      </mc:AlternateContent>
      <p:pic>
        <p:nvPicPr>
          <p:cNvPr id="12" name="Picture 7">
            <a:extLst>
              <a:ext uri="{FF2B5EF4-FFF2-40B4-BE49-F238E27FC236}">
                <a16:creationId xmlns:a16="http://schemas.microsoft.com/office/drawing/2014/main" id="{D1AE0A34-824C-4999-9604-BEDD1F7D4631}"/>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a:fillRect/>
          </a:stretch>
        </p:blipFill>
        <p:spPr>
          <a:xfrm rot="19919541">
            <a:off x="196228" y="4013129"/>
            <a:ext cx="537150" cy="767356"/>
          </a:xfrm>
          <a:prstGeom prst="rect">
            <a:avLst/>
          </a:prstGeom>
        </p:spPr>
      </p:pic>
      <p:pic>
        <p:nvPicPr>
          <p:cNvPr id="8" name="Picture 6">
            <a:extLst>
              <a:ext uri="{FF2B5EF4-FFF2-40B4-BE49-F238E27FC236}">
                <a16:creationId xmlns:a16="http://schemas.microsoft.com/office/drawing/2014/main" id="{B721C63C-7B5D-4B16-94EC-FB33DD06F050}"/>
              </a:ext>
            </a:extLst>
          </p:cNvPr>
          <p:cNvPicPr>
            <a:picLocks noChangeAspect="1"/>
          </p:cNvPicPr>
          <p:nvPr/>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a:stretch>
            <a:fillRect/>
          </a:stretch>
        </p:blipFill>
        <p:spPr>
          <a:xfrm rot="16200000">
            <a:off x="6208465" y="5023158"/>
            <a:ext cx="511921" cy="731316"/>
          </a:xfrm>
          <a:prstGeom prst="rect">
            <a:avLst/>
          </a:prstGeom>
        </p:spPr>
      </p:pic>
      <p:pic>
        <p:nvPicPr>
          <p:cNvPr id="13" name="Picture 5">
            <a:extLst>
              <a:ext uri="{FF2B5EF4-FFF2-40B4-BE49-F238E27FC236}">
                <a16:creationId xmlns:a16="http://schemas.microsoft.com/office/drawing/2014/main" id="{133316A8-D913-42BC-8329-37CA56927606}"/>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a:fillRect/>
          </a:stretch>
        </p:blipFill>
        <p:spPr>
          <a:xfrm rot="518310">
            <a:off x="8454721" y="-286232"/>
            <a:ext cx="557698" cy="796711"/>
          </a:xfrm>
          <a:prstGeom prst="rect">
            <a:avLst/>
          </a:prstGeom>
        </p:spPr>
      </p:pic>
      <p:pic>
        <p:nvPicPr>
          <p:cNvPr id="11" name="Picture 4">
            <a:extLst>
              <a:ext uri="{FF2B5EF4-FFF2-40B4-BE49-F238E27FC236}">
                <a16:creationId xmlns:a16="http://schemas.microsoft.com/office/drawing/2014/main" id="{2FE5F7A3-1918-4BA3-BB0C-1E984754AE68}"/>
              </a:ext>
            </a:extLst>
          </p:cNvPr>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rcRect/>
          <a:stretch>
            <a:fillRect/>
          </a:stretch>
        </p:blipFill>
        <p:spPr>
          <a:xfrm rot="1462372">
            <a:off x="2279239" y="-434785"/>
            <a:ext cx="563555" cy="805077"/>
          </a:xfrm>
          <a:prstGeom prst="rect">
            <a:avLst/>
          </a:prstGeom>
        </p:spPr>
      </p:pic>
      <mc:AlternateContent xmlns:mc="http://schemas.openxmlformats.org/markup-compatibility/2006" xmlns:psez="http://schemas.microsoft.com/office/powerpoint/2016/sectionzoom">
        <mc:Choice Requires="psez">
          <p:graphicFrame>
            <p:nvGraphicFramePr>
              <p:cNvPr id="36" name="Zoom de section 35">
                <a:extLst>
                  <a:ext uri="{FF2B5EF4-FFF2-40B4-BE49-F238E27FC236}">
                    <a16:creationId xmlns:a16="http://schemas.microsoft.com/office/drawing/2014/main" id="{2D39579A-DD5E-430D-AF58-BA4C191AE348}"/>
                  </a:ext>
                </a:extLst>
              </p:cNvPr>
              <p:cNvGraphicFramePr>
                <a:graphicFrameLocks noChangeAspect="1"/>
              </p:cNvGraphicFramePr>
              <p:nvPr/>
            </p:nvGraphicFramePr>
            <p:xfrm>
              <a:off x="8455874" y="6407301"/>
              <a:ext cx="451434" cy="338576"/>
            </p:xfrm>
            <a:graphic>
              <a:graphicData uri="http://schemas.microsoft.com/office/powerpoint/2016/sectionzoom">
                <psez:sectionZm>
                  <psez:sectionZmObj sectionId="{0983C439-5471-406A-83B9-F17EB405A66B}">
                    <psez:zmPr id="{B45AFAF3-FF55-4257-AC1F-FD2C15151A6E}" transitionDur="1000">
                      <p166:blipFill xmlns:p166="http://schemas.microsoft.com/office/powerpoint/2016/6/main">
                        <a:blip r:embed="rId24"/>
                        <a:stretch>
                          <a:fillRect/>
                        </a:stretch>
                      </p166:blipFill>
                      <p166:spPr xmlns:p166="http://schemas.microsoft.com/office/powerpoint/2016/6/main">
                        <a:xfrm>
                          <a:off x="0" y="0"/>
                          <a:ext cx="451434" cy="338576"/>
                        </a:xfrm>
                        <a:prstGeom prst="rect">
                          <a:avLst/>
                        </a:prstGeom>
                        <a:ln w="3175">
                          <a:solidFill>
                            <a:prstClr val="ltGray"/>
                          </a:solidFill>
                        </a:ln>
                      </p166:spPr>
                    </psez:zmPr>
                  </psez:sectionZmObj>
                </psez:sectionZm>
              </a:graphicData>
            </a:graphic>
          </p:graphicFrame>
        </mc:Choice>
        <mc:Fallback xmlns="">
          <p:pic>
            <p:nvPicPr>
              <p:cNvPr id="36" name="Zoom de section 35">
                <a:hlinkClick r:id="rId25" action="ppaction://hlinksldjump"/>
                <a:extLst>
                  <a:ext uri="{FF2B5EF4-FFF2-40B4-BE49-F238E27FC236}">
                    <a16:creationId xmlns:a16="http://schemas.microsoft.com/office/drawing/2014/main" id="{2D39579A-DD5E-430D-AF58-BA4C191AE348}"/>
                  </a:ext>
                </a:extLst>
              </p:cNvPr>
              <p:cNvPicPr>
                <a:picLocks noGrp="1" noRot="1" noChangeAspect="1" noMove="1" noResize="1" noEditPoints="1" noAdjustHandles="1" noChangeArrowheads="1" noChangeShapeType="1"/>
              </p:cNvPicPr>
              <p:nvPr/>
            </p:nvPicPr>
            <p:blipFill>
              <a:blip r:embed="rId26"/>
              <a:stretch>
                <a:fillRect/>
              </a:stretch>
            </p:blipFill>
            <p:spPr>
              <a:xfrm>
                <a:off x="8455874" y="6407301"/>
                <a:ext cx="451434" cy="338576"/>
              </a:xfrm>
              <a:prstGeom prst="rect">
                <a:avLst/>
              </a:prstGeom>
              <a:ln w="3175">
                <a:solidFill>
                  <a:prstClr val="ltGray"/>
                </a:solidFill>
              </a:ln>
            </p:spPr>
          </p:pic>
        </mc:Fallback>
      </mc:AlternateContent>
    </p:spTree>
    <p:extLst>
      <p:ext uri="{BB962C8B-B14F-4D97-AF65-F5344CB8AC3E}">
        <p14:creationId xmlns:p14="http://schemas.microsoft.com/office/powerpoint/2010/main" val="24572202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2"/>
          <p:cNvSpPr txBox="1"/>
          <p:nvPr/>
        </p:nvSpPr>
        <p:spPr>
          <a:xfrm>
            <a:off x="971600" y="6068564"/>
            <a:ext cx="3168352" cy="807913"/>
          </a:xfrm>
          <a:prstGeom prst="rect">
            <a:avLst/>
          </a:prstGeom>
        </p:spPr>
        <p:txBody>
          <a:bodyPr wrap="square" lIns="0" tIns="0" rIns="0" bIns="0" rtlCol="0" anchor="t">
            <a:spAutoFit/>
          </a:bodyPr>
          <a:lstStyle/>
          <a:p>
            <a:pPr algn="ctr">
              <a:lnSpc>
                <a:spcPts val="6261"/>
              </a:lnSpc>
            </a:pPr>
            <a:r>
              <a:rPr lang="en-US" sz="5400" b="1" spc="301" dirty="0">
                <a:latin typeface="League Spartan Bold"/>
              </a:rPr>
              <a:t>SINETH</a:t>
            </a:r>
          </a:p>
        </p:txBody>
      </p:sp>
      <p:sp>
        <p:nvSpPr>
          <p:cNvPr id="3" name="TextBox 3"/>
          <p:cNvSpPr txBox="1"/>
          <p:nvPr/>
        </p:nvSpPr>
        <p:spPr>
          <a:xfrm>
            <a:off x="0" y="-171400"/>
            <a:ext cx="9432032" cy="2215991"/>
          </a:xfrm>
          <a:prstGeom prst="rect">
            <a:avLst/>
          </a:prstGeom>
        </p:spPr>
        <p:txBody>
          <a:bodyPr wrap="square" lIns="0" tIns="0" rIns="0" bIns="0" rtlCol="0" anchor="t">
            <a:spAutoFit/>
          </a:bodyPr>
          <a:lstStyle/>
          <a:p>
            <a:pPr algn="ctr"/>
            <a:r>
              <a:rPr lang="en-US" sz="7200" b="1" spc="203" dirty="0">
                <a:solidFill>
                  <a:srgbClr val="69C8B1"/>
                </a:solidFill>
                <a:latin typeface="Barlow" panose="00000500000000000000" pitchFamily="2" charset="0"/>
              </a:rPr>
              <a:t>Les chemins de </a:t>
            </a:r>
            <a:r>
              <a:rPr lang="en-US" sz="7200" b="1" spc="203" dirty="0" err="1">
                <a:solidFill>
                  <a:srgbClr val="69C8B1"/>
                </a:solidFill>
                <a:latin typeface="Barlow" panose="00000500000000000000" pitchFamily="2" charset="0"/>
              </a:rPr>
              <a:t>l'école</a:t>
            </a:r>
            <a:endParaRPr lang="en-US" sz="7200" b="1" spc="203" dirty="0">
              <a:solidFill>
                <a:srgbClr val="69C8B1"/>
              </a:solidFill>
              <a:latin typeface="Barlow" panose="00000500000000000000" pitchFamily="2" charset="0"/>
            </a:endParaRPr>
          </a:p>
        </p:txBody>
      </p:sp>
      <p:pic>
        <p:nvPicPr>
          <p:cNvPr id="32" name="Image 31">
            <a:extLst>
              <a:ext uri="{FF2B5EF4-FFF2-40B4-BE49-F238E27FC236}">
                <a16:creationId xmlns:a16="http://schemas.microsoft.com/office/drawing/2014/main" id="{525460E8-B931-43E9-8FD6-59120538FC7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55776" y="2132856"/>
            <a:ext cx="4384381" cy="4419564"/>
          </a:xfrm>
          <a:prstGeom prst="ellipse">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69C8B1"/>
        </a:solidFill>
        <a:effectLst/>
      </p:bgPr>
    </p:bg>
    <p:spTree>
      <p:nvGrpSpPr>
        <p:cNvPr id="1" name=""/>
        <p:cNvGrpSpPr/>
        <p:nvPr/>
      </p:nvGrpSpPr>
      <p:grpSpPr>
        <a:xfrm>
          <a:off x="0" y="0"/>
          <a:ext cx="0" cy="0"/>
          <a:chOff x="0" y="0"/>
          <a:chExt cx="0" cy="0"/>
        </a:xfrm>
      </p:grpSpPr>
      <p:sp>
        <p:nvSpPr>
          <p:cNvPr id="2" name="TextBox 2"/>
          <p:cNvSpPr txBox="1"/>
          <p:nvPr/>
        </p:nvSpPr>
        <p:spPr>
          <a:xfrm>
            <a:off x="2555980" y="150658"/>
            <a:ext cx="3916995" cy="768415"/>
          </a:xfrm>
          <a:prstGeom prst="rect">
            <a:avLst/>
          </a:prstGeom>
        </p:spPr>
        <p:txBody>
          <a:bodyPr wrap="square" lIns="0" tIns="0" rIns="0" bIns="0" rtlCol="0" anchor="t">
            <a:spAutoFit/>
          </a:bodyPr>
          <a:lstStyle/>
          <a:p>
            <a:pPr algn="ctr">
              <a:lnSpc>
                <a:spcPts val="6261"/>
              </a:lnSpc>
            </a:pPr>
            <a:r>
              <a:rPr lang="en-US" sz="4800" b="1" spc="301" dirty="0">
                <a:solidFill>
                  <a:srgbClr val="FFFFFF"/>
                </a:solidFill>
                <a:latin typeface="League Spartan"/>
              </a:rPr>
              <a:t>SINETH</a:t>
            </a:r>
          </a:p>
        </p:txBody>
      </p:sp>
      <p:pic>
        <p:nvPicPr>
          <p:cNvPr id="5" name="Picture 5"/>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rot="3843252">
            <a:off x="-296081" y="56322"/>
            <a:ext cx="2713537" cy="1818069"/>
          </a:xfrm>
          <a:prstGeom prst="rect">
            <a:avLst/>
          </a:prstGeom>
        </p:spPr>
      </p:pic>
      <p:pic>
        <p:nvPicPr>
          <p:cNvPr id="6" name="Picture 6"/>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a:xfrm rot="8408597">
            <a:off x="-645801" y="1117057"/>
            <a:ext cx="2268010" cy="509145"/>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p:blipFill>
        <p:spPr>
          <a:xfrm rot="5400000">
            <a:off x="-509697" y="2743946"/>
            <a:ext cx="1060478" cy="1164446"/>
          </a:xfrm>
          <a:prstGeom prst="rect">
            <a:avLst/>
          </a:prstGeom>
        </p:spPr>
      </p:pic>
      <p:grpSp>
        <p:nvGrpSpPr>
          <p:cNvPr id="12" name="Group 12"/>
          <p:cNvGrpSpPr/>
          <p:nvPr/>
        </p:nvGrpSpPr>
        <p:grpSpPr>
          <a:xfrm>
            <a:off x="6895362" y="103114"/>
            <a:ext cx="2174950" cy="2062657"/>
            <a:chOff x="0" y="0"/>
            <a:chExt cx="812800" cy="812800"/>
          </a:xfrm>
        </p:grpSpPr>
        <p:sp>
          <p:nvSpPr>
            <p:cNvPr id="13" name="Freeform 1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3989E"/>
            </a:solidFill>
          </p:spPr>
        </p:sp>
        <p:sp>
          <p:nvSpPr>
            <p:cNvPr id="14" name="TextBox 14"/>
            <p:cNvSpPr txBox="1"/>
            <p:nvPr/>
          </p:nvSpPr>
          <p:spPr>
            <a:xfrm>
              <a:off x="76200" y="38100"/>
              <a:ext cx="660400" cy="698500"/>
            </a:xfrm>
            <a:prstGeom prst="rect">
              <a:avLst/>
            </a:prstGeom>
          </p:spPr>
          <p:txBody>
            <a:bodyPr lIns="47625" tIns="47625" rIns="47625" bIns="47625" rtlCol="0" anchor="ctr"/>
            <a:lstStyle/>
            <a:p>
              <a:pPr algn="ctr">
                <a:lnSpc>
                  <a:spcPts val="1926"/>
                </a:lnSpc>
              </a:pPr>
              <a:endParaRPr sz="1688"/>
            </a:p>
          </p:txBody>
        </p:sp>
      </p:grpSp>
      <p:sp>
        <p:nvSpPr>
          <p:cNvPr id="16" name="Freeform 16"/>
          <p:cNvSpPr/>
          <p:nvPr/>
        </p:nvSpPr>
        <p:spPr>
          <a:xfrm>
            <a:off x="3734551" y="4288333"/>
            <a:ext cx="5409449" cy="2569667"/>
          </a:xfrm>
          <a:prstGeom prst="roundRect">
            <a:avLst/>
          </a:prstGeom>
          <a:solidFill>
            <a:srgbClr val="03989E"/>
          </a:solidFill>
        </p:spPr>
        <p:txBody>
          <a:bodyPr/>
          <a:lstStyle/>
          <a:p>
            <a:pPr algn="just"/>
            <a:r>
              <a:rPr lang="fr-FR" sz="1500" b="1" dirty="0">
                <a:solidFill>
                  <a:schemeClr val="bg1"/>
                </a:solidFill>
                <a:latin typeface="Barlow" panose="00000500000000000000" pitchFamily="2" charset="0"/>
              </a:rPr>
              <a:t>Je me suis accroché, je n’ai jamais baissé les bras</a:t>
            </a:r>
            <a:r>
              <a:rPr lang="fr-FR" sz="1500" dirty="0">
                <a:solidFill>
                  <a:schemeClr val="bg1"/>
                </a:solidFill>
                <a:latin typeface="Barlow" panose="00000500000000000000" pitchFamily="2" charset="0"/>
              </a:rPr>
              <a:t>. J’ai décroché la bourse Enfants du Mékong pour les études supérieures à Phnom Penh. Ici, tous mes amis de la fac ont un iPhone et roulent en moto. Je les envie parfois quand je regarde mon Nokia et mon pauvre vélo mais, chaque fois que je me sens gêné, ma conscience me fait baisser les yeux sur les bidonvilles et ces enfants qui ramassent les canettes dans la rue. En fait, je suis très chanceux : </a:t>
            </a:r>
            <a:r>
              <a:rPr lang="fr-FR" sz="1500" b="1" dirty="0">
                <a:solidFill>
                  <a:schemeClr val="bg1"/>
                </a:solidFill>
                <a:latin typeface="Barlow" panose="00000500000000000000" pitchFamily="2" charset="0"/>
              </a:rPr>
              <a:t>j’ai une chose qui coûte des millions de fois plus cher qu’une moto.</a:t>
            </a:r>
            <a:r>
              <a:rPr lang="fr-FR" sz="1500" dirty="0">
                <a:solidFill>
                  <a:schemeClr val="bg1"/>
                </a:solidFill>
                <a:latin typeface="Barlow" panose="00000500000000000000" pitchFamily="2" charset="0"/>
              </a:rPr>
              <a:t> Cette chose, grâce à Enfants du Mékong, </a:t>
            </a:r>
            <a:r>
              <a:rPr lang="fr-FR" sz="1500" b="1" dirty="0">
                <a:solidFill>
                  <a:schemeClr val="bg1"/>
                </a:solidFill>
                <a:latin typeface="Barlow" panose="00000500000000000000" pitchFamily="2" charset="0"/>
              </a:rPr>
              <a:t>c’est l’éducation.</a:t>
            </a:r>
            <a:r>
              <a:rPr lang="fr-FR" sz="1500" dirty="0">
                <a:solidFill>
                  <a:schemeClr val="bg1"/>
                </a:solidFill>
                <a:latin typeface="Barlow" panose="00000500000000000000" pitchFamily="2" charset="0"/>
              </a:rPr>
              <a:t> </a:t>
            </a:r>
          </a:p>
          <a:p>
            <a:pPr algn="just"/>
            <a:endParaRPr lang="fr-FR" sz="1688" dirty="0">
              <a:solidFill>
                <a:schemeClr val="bg1"/>
              </a:solidFill>
            </a:endParaRPr>
          </a:p>
        </p:txBody>
      </p:sp>
      <p:sp>
        <p:nvSpPr>
          <p:cNvPr id="24" name="Freeform 16">
            <a:extLst>
              <a:ext uri="{FF2B5EF4-FFF2-40B4-BE49-F238E27FC236}">
                <a16:creationId xmlns:a16="http://schemas.microsoft.com/office/drawing/2014/main" id="{D70E972C-0774-42D6-91A1-2BF8A4B16041}"/>
              </a:ext>
            </a:extLst>
          </p:cNvPr>
          <p:cNvSpPr/>
          <p:nvPr/>
        </p:nvSpPr>
        <p:spPr>
          <a:xfrm>
            <a:off x="64412" y="2265033"/>
            <a:ext cx="2373606" cy="1946287"/>
          </a:xfrm>
          <a:custGeom>
            <a:avLst/>
            <a:gdLst/>
            <a:ahLst/>
            <a:cxnLst/>
            <a:rect l="l" t="t" r="r" b="b"/>
            <a:pathLst>
              <a:path w="1443998" h="309035">
                <a:moveTo>
                  <a:pt x="0" y="0"/>
                </a:moveTo>
                <a:lnTo>
                  <a:pt x="1443998" y="0"/>
                </a:lnTo>
                <a:lnTo>
                  <a:pt x="1443998" y="309035"/>
                </a:lnTo>
                <a:lnTo>
                  <a:pt x="0" y="309035"/>
                </a:lnTo>
                <a:close/>
              </a:path>
            </a:pathLst>
          </a:custGeom>
          <a:solidFill>
            <a:srgbClr val="FBD370"/>
          </a:solidFill>
        </p:spPr>
        <p:txBody>
          <a:bodyPr/>
          <a:lstStyle/>
          <a:p>
            <a:pPr algn="ctr"/>
            <a:r>
              <a:rPr lang="fr-FR" sz="1688" dirty="0">
                <a:solidFill>
                  <a:srgbClr val="3F1C20"/>
                </a:solidFill>
                <a:latin typeface="Barlow" panose="00000500000000000000" pitchFamily="2" charset="0"/>
              </a:rPr>
              <a:t>Fiche d’identité du pays</a:t>
            </a:r>
          </a:p>
          <a:p>
            <a:r>
              <a:rPr lang="fr-FR" sz="1400" b="1" dirty="0">
                <a:solidFill>
                  <a:srgbClr val="3F1C20"/>
                </a:solidFill>
                <a:latin typeface="Barlow" panose="00000500000000000000" pitchFamily="2" charset="0"/>
              </a:rPr>
              <a:t>Capitale : </a:t>
            </a:r>
            <a:r>
              <a:rPr lang="fr-FR" sz="1400" dirty="0">
                <a:solidFill>
                  <a:srgbClr val="3F1C20"/>
                </a:solidFill>
                <a:latin typeface="Barlow" panose="00000500000000000000" pitchFamily="2" charset="0"/>
              </a:rPr>
              <a:t>Phnom Penh</a:t>
            </a:r>
          </a:p>
          <a:p>
            <a:r>
              <a:rPr lang="fr-FR" sz="1400" b="1" dirty="0">
                <a:solidFill>
                  <a:srgbClr val="3F1C20"/>
                </a:solidFill>
                <a:latin typeface="Barlow" panose="00000500000000000000" pitchFamily="2" charset="0"/>
              </a:rPr>
              <a:t>Population : </a:t>
            </a:r>
            <a:r>
              <a:rPr lang="fr-FR" sz="1400" dirty="0">
                <a:solidFill>
                  <a:srgbClr val="3F1C20"/>
                </a:solidFill>
                <a:latin typeface="Barlow" panose="00000500000000000000" pitchFamily="2" charset="0"/>
              </a:rPr>
              <a:t>16 millions d’hab. </a:t>
            </a:r>
            <a:endParaRPr lang="fr-FR" sz="1400" b="1" dirty="0">
              <a:solidFill>
                <a:srgbClr val="3F1C20"/>
              </a:solidFill>
              <a:latin typeface="Barlow" panose="00000500000000000000" pitchFamily="2" charset="0"/>
            </a:endParaRPr>
          </a:p>
          <a:p>
            <a:r>
              <a:rPr lang="fr-FR" sz="1400" b="1" dirty="0">
                <a:solidFill>
                  <a:srgbClr val="3F1C20"/>
                </a:solidFill>
                <a:latin typeface="Barlow" panose="00000500000000000000" pitchFamily="2" charset="0"/>
              </a:rPr>
              <a:t>Langue parlée : </a:t>
            </a:r>
            <a:r>
              <a:rPr lang="fr-FR" sz="1400" dirty="0">
                <a:solidFill>
                  <a:srgbClr val="3F1C20"/>
                </a:solidFill>
                <a:latin typeface="Barlow" panose="00000500000000000000" pitchFamily="2" charset="0"/>
              </a:rPr>
              <a:t>Khmer</a:t>
            </a:r>
            <a:endParaRPr lang="fr-FR" sz="1400" b="1" dirty="0">
              <a:solidFill>
                <a:srgbClr val="3F1C20"/>
              </a:solidFill>
              <a:latin typeface="Barlow" panose="00000500000000000000" pitchFamily="2" charset="0"/>
            </a:endParaRPr>
          </a:p>
          <a:p>
            <a:r>
              <a:rPr lang="fr-FR" sz="1400" b="1" dirty="0">
                <a:solidFill>
                  <a:srgbClr val="3F1C20"/>
                </a:solidFill>
                <a:latin typeface="Barlow" panose="00000500000000000000" pitchFamily="2" charset="0"/>
              </a:rPr>
              <a:t>Monnaie : </a:t>
            </a:r>
            <a:r>
              <a:rPr lang="fr-FR" sz="1400" dirty="0">
                <a:solidFill>
                  <a:srgbClr val="3F1C20"/>
                </a:solidFill>
                <a:latin typeface="Barlow" panose="00000500000000000000" pitchFamily="2" charset="0"/>
              </a:rPr>
              <a:t>le riel. 1€ =  4 600 KHR</a:t>
            </a:r>
          </a:p>
          <a:p>
            <a:r>
              <a:rPr lang="fr-FR" sz="1400" b="1" dirty="0">
                <a:solidFill>
                  <a:srgbClr val="3F1C20"/>
                </a:solidFill>
                <a:latin typeface="Barlow" panose="00000500000000000000" pitchFamily="2" charset="0"/>
              </a:rPr>
              <a:t>Religion : </a:t>
            </a:r>
            <a:r>
              <a:rPr lang="fr-FR" sz="1400" dirty="0">
                <a:solidFill>
                  <a:srgbClr val="3F1C20"/>
                </a:solidFill>
                <a:latin typeface="Barlow" panose="00000500000000000000" pitchFamily="2" charset="0"/>
              </a:rPr>
              <a:t>97% bouddhistes</a:t>
            </a:r>
          </a:p>
          <a:p>
            <a:r>
              <a:rPr lang="fr-FR" sz="1688" dirty="0">
                <a:solidFill>
                  <a:srgbClr val="3F1C20"/>
                </a:solidFill>
                <a:latin typeface="Barlow" panose="00000500000000000000" pitchFamily="2" charset="0"/>
              </a:rPr>
              <a:t>  </a:t>
            </a:r>
          </a:p>
        </p:txBody>
      </p:sp>
      <p:sp>
        <p:nvSpPr>
          <p:cNvPr id="29" name="Freeform 19">
            <a:extLst>
              <a:ext uri="{FF2B5EF4-FFF2-40B4-BE49-F238E27FC236}">
                <a16:creationId xmlns:a16="http://schemas.microsoft.com/office/drawing/2014/main" id="{6CF9138D-E4D0-4B05-BA78-2FF734423F31}"/>
              </a:ext>
            </a:extLst>
          </p:cNvPr>
          <p:cNvSpPr/>
          <p:nvPr/>
        </p:nvSpPr>
        <p:spPr>
          <a:xfrm>
            <a:off x="2548348" y="1070436"/>
            <a:ext cx="4366578" cy="3224325"/>
          </a:xfrm>
          <a:custGeom>
            <a:avLst/>
            <a:gdLst/>
            <a:ahLst/>
            <a:cxnLst/>
            <a:rect l="l" t="t" r="r" b="b"/>
            <a:pathLst>
              <a:path w="1112528" h="276536">
                <a:moveTo>
                  <a:pt x="0" y="0"/>
                </a:moveTo>
                <a:lnTo>
                  <a:pt x="1112528" y="0"/>
                </a:lnTo>
                <a:lnTo>
                  <a:pt x="1112528" y="276536"/>
                </a:lnTo>
                <a:lnTo>
                  <a:pt x="0" y="276536"/>
                </a:lnTo>
                <a:close/>
              </a:path>
            </a:pathLst>
          </a:custGeom>
          <a:noFill/>
        </p:spPr>
        <p:txBody>
          <a:bodyPr/>
          <a:lstStyle/>
          <a:p>
            <a:pPr algn="just"/>
            <a:r>
              <a:rPr lang="fr-FR" sz="1500" dirty="0">
                <a:solidFill>
                  <a:srgbClr val="002060"/>
                </a:solidFill>
                <a:latin typeface="Barlow" panose="00000500000000000000" pitchFamily="2" charset="0"/>
              </a:rPr>
              <a:t>Je m’appelle </a:t>
            </a:r>
            <a:r>
              <a:rPr lang="fr-FR" sz="1500" b="1" dirty="0" err="1">
                <a:solidFill>
                  <a:srgbClr val="002060"/>
                </a:solidFill>
                <a:latin typeface="Barlow" panose="00000500000000000000" pitchFamily="2" charset="0"/>
              </a:rPr>
              <a:t>Sineth</a:t>
            </a:r>
            <a:r>
              <a:rPr lang="fr-FR" sz="1500" dirty="0">
                <a:solidFill>
                  <a:srgbClr val="002060"/>
                </a:solidFill>
                <a:latin typeface="Barlow" panose="00000500000000000000" pitchFamily="2" charset="0"/>
              </a:rPr>
              <a:t>, j’ai 22 ans et je termine mes études en </a:t>
            </a:r>
            <a:r>
              <a:rPr lang="fr-FR" sz="1500" b="1" dirty="0">
                <a:solidFill>
                  <a:srgbClr val="002060"/>
                </a:solidFill>
                <a:latin typeface="Barlow" panose="00000500000000000000" pitchFamily="2" charset="0"/>
              </a:rPr>
              <a:t>pharmacie</a:t>
            </a:r>
            <a:r>
              <a:rPr lang="fr-FR" sz="1500" dirty="0">
                <a:solidFill>
                  <a:srgbClr val="002060"/>
                </a:solidFill>
                <a:latin typeface="Barlow" panose="00000500000000000000" pitchFamily="2" charset="0"/>
              </a:rPr>
              <a:t> à </a:t>
            </a:r>
            <a:r>
              <a:rPr lang="fr-FR" sz="1500" b="1" dirty="0">
                <a:solidFill>
                  <a:srgbClr val="002060"/>
                </a:solidFill>
                <a:latin typeface="Barlow" panose="00000500000000000000" pitchFamily="2" charset="0"/>
              </a:rPr>
              <a:t>Phnom Penh</a:t>
            </a:r>
            <a:r>
              <a:rPr lang="fr-FR" sz="1500" dirty="0">
                <a:solidFill>
                  <a:srgbClr val="002060"/>
                </a:solidFill>
                <a:latin typeface="Barlow" panose="00000500000000000000" pitchFamily="2" charset="0"/>
              </a:rPr>
              <a:t>. Quand j’étais petit, mes parents me disaient souvent qu’ils n’avaient pas d’argent à me donner et que ma seule chance était l’éducation. </a:t>
            </a:r>
            <a:r>
              <a:rPr lang="fr-FR" sz="1500" b="1" dirty="0">
                <a:solidFill>
                  <a:srgbClr val="002060"/>
                </a:solidFill>
                <a:latin typeface="Barlow" panose="00000500000000000000" pitchFamily="2" charset="0"/>
              </a:rPr>
              <a:t>L’école était loin et la route était mauvaise</a:t>
            </a:r>
            <a:r>
              <a:rPr lang="fr-FR" sz="1500" dirty="0">
                <a:solidFill>
                  <a:srgbClr val="002060"/>
                </a:solidFill>
                <a:latin typeface="Barlow" panose="00000500000000000000" pitchFamily="2" charset="0"/>
              </a:rPr>
              <a:t>, c’était interminable. L’été, il y avait plein de poussière et, pendant la saison des pluies, plein de boue. J’avais envie de crier ma colère contre cette vie misérable. Je n’avais pas d’argent pour la cantine et, même à la maison, nous devions nous contenter de soupe de riz avec quelques légumes, les rats nous servaient de viande. </a:t>
            </a:r>
            <a:endParaRPr lang="fr-FR" sz="1688" dirty="0"/>
          </a:p>
        </p:txBody>
      </p:sp>
      <p:pic>
        <p:nvPicPr>
          <p:cNvPr id="32" name="Image 31">
            <a:extLst>
              <a:ext uri="{FF2B5EF4-FFF2-40B4-BE49-F238E27FC236}">
                <a16:creationId xmlns:a16="http://schemas.microsoft.com/office/drawing/2014/main" id="{525460E8-B931-43E9-8FD6-59120538FC74}"/>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84514" y="171703"/>
            <a:ext cx="1991106" cy="2007084"/>
          </a:xfrm>
          <a:prstGeom prst="ellipse">
            <a:avLst/>
          </a:prstGeom>
        </p:spPr>
      </p:pic>
      <p:pic>
        <p:nvPicPr>
          <p:cNvPr id="34" name="Image 33">
            <a:extLst>
              <a:ext uri="{FF2B5EF4-FFF2-40B4-BE49-F238E27FC236}">
                <a16:creationId xmlns:a16="http://schemas.microsoft.com/office/drawing/2014/main" id="{578975A2-F91F-4FD2-8EDB-BE34E6131225}"/>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6947897" y="-37106"/>
            <a:ext cx="2007231" cy="2424702"/>
          </a:xfrm>
          <a:prstGeom prst="rect">
            <a:avLst/>
          </a:prstGeom>
        </p:spPr>
      </p:pic>
      <p:sp>
        <p:nvSpPr>
          <p:cNvPr id="4" name="TextBox 4"/>
          <p:cNvSpPr txBox="1"/>
          <p:nvPr/>
        </p:nvSpPr>
        <p:spPr>
          <a:xfrm>
            <a:off x="6416817" y="1915161"/>
            <a:ext cx="2505340" cy="228076"/>
          </a:xfrm>
          <a:prstGeom prst="rect">
            <a:avLst/>
          </a:prstGeom>
        </p:spPr>
        <p:txBody>
          <a:bodyPr lIns="0" tIns="0" rIns="0" bIns="0" rtlCol="0" anchor="t">
            <a:spAutoFit/>
          </a:bodyPr>
          <a:lstStyle/>
          <a:p>
            <a:pPr algn="ctr">
              <a:lnSpc>
                <a:spcPts val="1926"/>
              </a:lnSpc>
            </a:pPr>
            <a:r>
              <a:rPr lang="en-US" sz="1553" spc="217" dirty="0">
                <a:solidFill>
                  <a:srgbClr val="FBD370"/>
                </a:solidFill>
                <a:latin typeface="Lato Heavy Bold"/>
              </a:rPr>
              <a:t>CAMBODGE</a:t>
            </a:r>
          </a:p>
        </p:txBody>
      </p:sp>
      <p:pic>
        <p:nvPicPr>
          <p:cNvPr id="36" name="Image 35">
            <a:extLst>
              <a:ext uri="{FF2B5EF4-FFF2-40B4-BE49-F238E27FC236}">
                <a16:creationId xmlns:a16="http://schemas.microsoft.com/office/drawing/2014/main" id="{1DE77D3C-2006-416F-82ED-515A01F717F7}"/>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1465" y="4500614"/>
            <a:ext cx="3429000" cy="2278172"/>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p:blipFill>
        <p:spPr>
          <a:xfrm rot="4793210">
            <a:off x="2873121" y="6149292"/>
            <a:ext cx="1062511" cy="1166678"/>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a:fillRect/>
          </a:stretch>
        </p:blipFill>
        <p:spPr>
          <a:xfrm rot="5400000">
            <a:off x="2277166" y="5385615"/>
            <a:ext cx="2406596" cy="508171"/>
          </a:xfrm>
          <a:prstGeom prst="rect">
            <a:avLst/>
          </a:prstGeom>
        </p:spPr>
      </p:pic>
    </p:spTree>
    <p:extLst>
      <p:ext uri="{BB962C8B-B14F-4D97-AF65-F5344CB8AC3E}">
        <p14:creationId xmlns:p14="http://schemas.microsoft.com/office/powerpoint/2010/main" val="1439301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4" grpId="0" animBg="1"/>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69C8B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rot="3843252">
            <a:off x="-419576" y="4331227"/>
            <a:ext cx="2713537" cy="1818069"/>
          </a:xfrm>
          <a:prstGeom prst="rect">
            <a:avLst/>
          </a:prstGeom>
        </p:spPr>
      </p:pic>
      <p:pic>
        <p:nvPicPr>
          <p:cNvPr id="6" name="Picture 6"/>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a:xfrm rot="8408597">
            <a:off x="-380119" y="2079829"/>
            <a:ext cx="2268010" cy="509145"/>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p:blipFill>
        <p:spPr>
          <a:xfrm rot="5400000">
            <a:off x="3104199" y="135183"/>
            <a:ext cx="1060478" cy="1164446"/>
          </a:xfrm>
          <a:prstGeom prst="rect">
            <a:avLst/>
          </a:prstGeom>
        </p:spPr>
      </p:pic>
      <p:pic>
        <p:nvPicPr>
          <p:cNvPr id="8" name="Picture 8"/>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p:blipFill>
        <p:spPr>
          <a:xfrm rot="3389321">
            <a:off x="6541124" y="1216945"/>
            <a:ext cx="2263671" cy="508171"/>
          </a:xfrm>
          <a:prstGeom prst="rect">
            <a:avLst/>
          </a:prstGeom>
        </p:spPr>
      </p:pic>
      <p:pic>
        <p:nvPicPr>
          <p:cNvPr id="25" name="Image 24">
            <a:extLst>
              <a:ext uri="{FF2B5EF4-FFF2-40B4-BE49-F238E27FC236}">
                <a16:creationId xmlns:a16="http://schemas.microsoft.com/office/drawing/2014/main" id="{40DAE574-D0EE-47EE-8DEF-CE4A30EE4343}"/>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6121626" y="87746"/>
            <a:ext cx="2938440" cy="2039207"/>
          </a:xfrm>
          <a:prstGeom prst="rect">
            <a:avLst/>
          </a:prstGeom>
        </p:spPr>
      </p:pic>
      <p:pic>
        <p:nvPicPr>
          <p:cNvPr id="26" name="Image 25">
            <a:extLst>
              <a:ext uri="{FF2B5EF4-FFF2-40B4-BE49-F238E27FC236}">
                <a16:creationId xmlns:a16="http://schemas.microsoft.com/office/drawing/2014/main" id="{BBCE924D-4386-41B2-B5B1-91FD85929A6D}"/>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0444" y="47880"/>
            <a:ext cx="3362303" cy="2039206"/>
          </a:xfrm>
          <a:prstGeom prst="rect">
            <a:avLst/>
          </a:prstGeom>
        </p:spPr>
      </p:pic>
      <p:sp>
        <p:nvSpPr>
          <p:cNvPr id="23" name="Freeform 19">
            <a:extLst>
              <a:ext uri="{FF2B5EF4-FFF2-40B4-BE49-F238E27FC236}">
                <a16:creationId xmlns:a16="http://schemas.microsoft.com/office/drawing/2014/main" id="{9A362966-2CAC-4650-9CE6-9DB0C87AF262}"/>
              </a:ext>
            </a:extLst>
          </p:cNvPr>
          <p:cNvSpPr/>
          <p:nvPr/>
        </p:nvSpPr>
        <p:spPr>
          <a:xfrm>
            <a:off x="3576897" y="1375441"/>
            <a:ext cx="2388463" cy="4672956"/>
          </a:xfrm>
          <a:custGeom>
            <a:avLst/>
            <a:gdLst/>
            <a:ahLst/>
            <a:cxnLst/>
            <a:rect l="l" t="t" r="r" b="b"/>
            <a:pathLst>
              <a:path w="1112528" h="276536">
                <a:moveTo>
                  <a:pt x="0" y="0"/>
                </a:moveTo>
                <a:lnTo>
                  <a:pt x="1112528" y="0"/>
                </a:lnTo>
                <a:lnTo>
                  <a:pt x="1112528" y="276536"/>
                </a:lnTo>
                <a:lnTo>
                  <a:pt x="0" y="276536"/>
                </a:lnTo>
                <a:close/>
              </a:path>
            </a:pathLst>
          </a:custGeom>
          <a:solidFill>
            <a:srgbClr val="03989E"/>
          </a:solidFill>
        </p:spPr>
        <p:txBody>
          <a:bodyPr/>
          <a:lstStyle/>
          <a:p>
            <a:endParaRPr lang="fr-FR" sz="1688" b="1" dirty="0">
              <a:solidFill>
                <a:schemeClr val="bg1"/>
              </a:solidFill>
              <a:latin typeface="Barlow" panose="00000500000000000000" pitchFamily="2" charset="0"/>
            </a:endParaRPr>
          </a:p>
          <a:p>
            <a:pPr algn="ctr"/>
            <a:endParaRPr lang="fr-FR" sz="4125" b="1" dirty="0">
              <a:solidFill>
                <a:schemeClr val="bg1"/>
              </a:solidFill>
              <a:latin typeface="Barlow" panose="00000500000000000000" pitchFamily="2" charset="0"/>
            </a:endParaRPr>
          </a:p>
          <a:p>
            <a:pPr algn="ctr"/>
            <a:r>
              <a:rPr lang="fr-FR" sz="4125" b="1" dirty="0">
                <a:solidFill>
                  <a:schemeClr val="bg1"/>
                </a:solidFill>
                <a:latin typeface="Barlow" panose="00000500000000000000" pitchFamily="2" charset="0"/>
              </a:rPr>
              <a:t>Un long chemin pour aller à l’école</a:t>
            </a:r>
          </a:p>
          <a:p>
            <a:endParaRPr lang="fr-FR" sz="1688" dirty="0">
              <a:solidFill>
                <a:schemeClr val="bg1"/>
              </a:solidFill>
              <a:latin typeface="Barlow" panose="00000500000000000000" pitchFamily="2" charset="0"/>
            </a:endParaRPr>
          </a:p>
          <a:p>
            <a:endParaRPr lang="fr-FR" sz="1688" dirty="0"/>
          </a:p>
        </p:txBody>
      </p:sp>
      <p:pic>
        <p:nvPicPr>
          <p:cNvPr id="17" name="Image 16">
            <a:extLst>
              <a:ext uri="{FF2B5EF4-FFF2-40B4-BE49-F238E27FC236}">
                <a16:creationId xmlns:a16="http://schemas.microsoft.com/office/drawing/2014/main" id="{8224176B-0F1B-4A93-959F-EEAD79F7640B}"/>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0321" y="4552452"/>
            <a:ext cx="3342426" cy="2228284"/>
          </a:xfrm>
          <a:prstGeom prst="rect">
            <a:avLst/>
          </a:prstGeom>
        </p:spPr>
      </p:pic>
      <p:pic>
        <p:nvPicPr>
          <p:cNvPr id="20" name="Image 19">
            <a:extLst>
              <a:ext uri="{FF2B5EF4-FFF2-40B4-BE49-F238E27FC236}">
                <a16:creationId xmlns:a16="http://schemas.microsoft.com/office/drawing/2014/main" id="{81D3E5BB-DDCF-4167-B47C-EB67F4767BE8}"/>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69981" y="2205452"/>
            <a:ext cx="3342766" cy="2228283"/>
          </a:xfrm>
          <a:prstGeom prst="rect">
            <a:avLst/>
          </a:prstGeom>
        </p:spPr>
      </p:pic>
      <p:pic>
        <p:nvPicPr>
          <p:cNvPr id="28" name="Picture 4" descr="https://scontent-cdg2-1.xx.fbcdn.net/v/t1.15752-9/43063176_159229331681037_722014548265009152_n.jpg?_nc_cat=108&amp;oh=6f0c7869aee0eef68700df00a3756772&amp;oe=5C5F7E98">
            <a:extLst>
              <a:ext uri="{FF2B5EF4-FFF2-40B4-BE49-F238E27FC236}">
                <a16:creationId xmlns:a16="http://schemas.microsoft.com/office/drawing/2014/main" id="{2F2BFAC5-F659-4308-ACFD-8C429B3AFF9E}"/>
              </a:ext>
            </a:extLst>
          </p:cNvPr>
          <p:cNvPicPr>
            <a:picLocks noChangeAspect="1" noChangeArrowheads="1"/>
          </p:cNvPicPr>
          <p:nvPr/>
        </p:nvPicPr>
        <p:blipFill rotWithShape="1">
          <a:blip r:embed="rId15" cstate="email">
            <a:extLst>
              <a:ext uri="{28A0092B-C50C-407E-A947-70E740481C1C}">
                <a14:useLocalDpi xmlns:a14="http://schemas.microsoft.com/office/drawing/2010/main"/>
              </a:ext>
            </a:extLst>
          </a:blip>
          <a:srcRect/>
          <a:stretch/>
        </p:blipFill>
        <p:spPr bwMode="auto">
          <a:xfrm>
            <a:off x="6121626" y="2205452"/>
            <a:ext cx="2934451" cy="213591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p:blipFill>
        <p:spPr>
          <a:xfrm rot="5400000">
            <a:off x="5276157" y="5188178"/>
            <a:ext cx="1062511" cy="1166678"/>
          </a:xfrm>
          <a:prstGeom prst="rect">
            <a:avLst/>
          </a:prstGeom>
        </p:spPr>
      </p:pic>
      <p:pic>
        <p:nvPicPr>
          <p:cNvPr id="14" name="Picture 2" descr="RÃ©sultat de recherche d'images pour &quot;ecoliers mousson&quot;">
            <a:extLst>
              <a:ext uri="{FF2B5EF4-FFF2-40B4-BE49-F238E27FC236}">
                <a16:creationId xmlns:a16="http://schemas.microsoft.com/office/drawing/2014/main" id="{87E989D1-5F9F-46BB-ACD5-35F6A6B5B434}"/>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6127596" y="4462861"/>
            <a:ext cx="2946083" cy="2135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468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sez="http://schemas.microsoft.com/office/powerpoint/2016/sectionzoom">
        <mc:Choice Requires="psez">
          <p:graphicFrame>
            <p:nvGraphicFramePr>
              <p:cNvPr id="30" name="Zoom de section 29">
                <a:extLst>
                  <a:ext uri="{FF2B5EF4-FFF2-40B4-BE49-F238E27FC236}">
                    <a16:creationId xmlns:a16="http://schemas.microsoft.com/office/drawing/2014/main" id="{9A3B23BF-3215-45A3-BEC4-8CC2B867525D}"/>
                  </a:ext>
                </a:extLst>
              </p:cNvPr>
              <p:cNvGraphicFramePr>
                <a:graphicFrameLocks noChangeAspect="1"/>
              </p:cNvGraphicFramePr>
              <p:nvPr/>
            </p:nvGraphicFramePr>
            <p:xfrm>
              <a:off x="6778135" y="4353007"/>
              <a:ext cx="2286000" cy="1714500"/>
            </p:xfrm>
            <a:graphic>
              <a:graphicData uri="http://schemas.microsoft.com/office/powerpoint/2016/sectionzoom">
                <psez:sectionZm>
                  <psez:sectionZmObj sectionId="{E9A76216-736D-477C-9B4A-FDF8C672DD1E}">
                    <psez:zmPr id="{F52C5B91-E759-4934-8579-E223A6C2EADD}" transitionDur="1000">
                      <p166:blipFill xmlns:p166="http://schemas.microsoft.com/office/powerpoint/2016/6/main">
                        <a:blip r:embed="rId3"/>
                        <a:stretch>
                          <a:fillRect/>
                        </a:stretch>
                      </p166:blipFill>
                      <p166:spPr xmlns:p166="http://schemas.microsoft.com/office/powerpoint/2016/6/main">
                        <a:xfrm>
                          <a:off x="0" y="0"/>
                          <a:ext cx="2286000" cy="1714500"/>
                        </a:xfrm>
                        <a:prstGeom prst="rect">
                          <a:avLst/>
                        </a:prstGeom>
                        <a:ln w="3175">
                          <a:solidFill>
                            <a:prstClr val="ltGray"/>
                          </a:solidFill>
                        </a:ln>
                      </p166:spPr>
                    </psez:zmPr>
                  </psez:sectionZmObj>
                </psez:sectionZm>
              </a:graphicData>
            </a:graphic>
          </p:graphicFrame>
        </mc:Choice>
        <mc:Fallback xmlns="">
          <p:pic>
            <p:nvPicPr>
              <p:cNvPr id="30" name="Zoom de section 29">
                <a:hlinkClick r:id="rId4" action="ppaction://hlinksldjump"/>
                <a:extLst>
                  <a:ext uri="{FF2B5EF4-FFF2-40B4-BE49-F238E27FC236}">
                    <a16:creationId xmlns:a16="http://schemas.microsoft.com/office/drawing/2014/main" id="{9A3B23BF-3215-45A3-BEC4-8CC2B867525D}"/>
                  </a:ext>
                </a:extLst>
              </p:cNvPr>
              <p:cNvPicPr>
                <a:picLocks noGrp="1" noRot="1" noChangeAspect="1" noMove="1" noResize="1" noEditPoints="1" noAdjustHandles="1" noChangeArrowheads="1" noChangeShapeType="1"/>
              </p:cNvPicPr>
              <p:nvPr/>
            </p:nvPicPr>
            <p:blipFill>
              <a:blip r:embed="rId5"/>
              <a:stretch>
                <a:fillRect/>
              </a:stretch>
            </p:blipFill>
            <p:spPr>
              <a:xfrm>
                <a:off x="6778135" y="4353007"/>
                <a:ext cx="2286000" cy="17145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34" name="Zoom de section 33">
                <a:extLst>
                  <a:ext uri="{FF2B5EF4-FFF2-40B4-BE49-F238E27FC236}">
                    <a16:creationId xmlns:a16="http://schemas.microsoft.com/office/drawing/2014/main" id="{DDBAC6BE-AA89-4216-9252-D5DCAD04C2A8}"/>
                  </a:ext>
                </a:extLst>
              </p:cNvPr>
              <p:cNvGraphicFramePr>
                <a:graphicFrameLocks noChangeAspect="1"/>
              </p:cNvGraphicFramePr>
              <p:nvPr/>
            </p:nvGraphicFramePr>
            <p:xfrm>
              <a:off x="6830083" y="415831"/>
              <a:ext cx="2286000" cy="1714500"/>
            </p:xfrm>
            <a:graphic>
              <a:graphicData uri="http://schemas.microsoft.com/office/powerpoint/2016/sectionzoom">
                <psez:sectionZm>
                  <psez:sectionZmObj sectionId="{62577980-5F38-4D6D-80A7-1EA47E8F2330}">
                    <psez:zmPr id="{FCC15DD8-7BFE-4B69-B9A3-BAF1161719D6}" transitionDur="1000">
                      <p166:blipFill xmlns:p166="http://schemas.microsoft.com/office/powerpoint/2016/6/main">
                        <a:blip r:embed="rId6"/>
                        <a:stretch>
                          <a:fillRect/>
                        </a:stretch>
                      </p166:blipFill>
                      <p166:spPr xmlns:p166="http://schemas.microsoft.com/office/powerpoint/2016/6/main">
                        <a:xfrm>
                          <a:off x="0" y="0"/>
                          <a:ext cx="2286000" cy="1714500"/>
                        </a:xfrm>
                        <a:prstGeom prst="rect">
                          <a:avLst/>
                        </a:prstGeom>
                        <a:ln w="3175">
                          <a:solidFill>
                            <a:prstClr val="ltGray"/>
                          </a:solidFill>
                        </a:ln>
                      </p166:spPr>
                    </psez:zmPr>
                  </psez:sectionZmObj>
                </psez:sectionZm>
              </a:graphicData>
            </a:graphic>
          </p:graphicFrame>
        </mc:Choice>
        <mc:Fallback xmlns="">
          <p:pic>
            <p:nvPicPr>
              <p:cNvPr id="34" name="Zoom de section 33">
                <a:hlinkClick r:id="rId7" action="ppaction://hlinksldjump"/>
                <a:extLst>
                  <a:ext uri="{FF2B5EF4-FFF2-40B4-BE49-F238E27FC236}">
                    <a16:creationId xmlns:a16="http://schemas.microsoft.com/office/drawing/2014/main" id="{DDBAC6BE-AA89-4216-9252-D5DCAD04C2A8}"/>
                  </a:ext>
                </a:extLst>
              </p:cNvPr>
              <p:cNvPicPr>
                <a:picLocks noGrp="1" noRot="1" noChangeAspect="1" noMove="1" noResize="1" noEditPoints="1" noAdjustHandles="1" noChangeArrowheads="1" noChangeShapeType="1"/>
              </p:cNvPicPr>
              <p:nvPr/>
            </p:nvPicPr>
            <p:blipFill>
              <a:blip r:embed="rId8"/>
              <a:stretch>
                <a:fillRect/>
              </a:stretch>
            </p:blipFill>
            <p:spPr>
              <a:xfrm>
                <a:off x="6830083" y="415831"/>
                <a:ext cx="2286000" cy="17145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32" name="Zoom de section 31">
                <a:extLst>
                  <a:ext uri="{FF2B5EF4-FFF2-40B4-BE49-F238E27FC236}">
                    <a16:creationId xmlns:a16="http://schemas.microsoft.com/office/drawing/2014/main" id="{7F358B32-82B7-401A-AA2A-BC5E6AD04653}"/>
                  </a:ext>
                </a:extLst>
              </p:cNvPr>
              <p:cNvGraphicFramePr>
                <a:graphicFrameLocks noChangeAspect="1"/>
              </p:cNvGraphicFramePr>
              <p:nvPr/>
            </p:nvGraphicFramePr>
            <p:xfrm>
              <a:off x="251520" y="245356"/>
              <a:ext cx="2286000" cy="1714500"/>
            </p:xfrm>
            <a:graphic>
              <a:graphicData uri="http://schemas.microsoft.com/office/powerpoint/2016/sectionzoom">
                <psez:sectionZm>
                  <psez:sectionZmObj sectionId="{2C30C383-0FF3-436A-B4CE-3C5668257DEE}">
                    <psez:zmPr id="{BFABF7B4-BACC-4918-B4F3-65739F844125}" transitionDur="1000">
                      <p166:blipFill xmlns:p166="http://schemas.microsoft.com/office/powerpoint/2016/6/main">
                        <a:blip r:embed="rId9"/>
                        <a:stretch>
                          <a:fillRect/>
                        </a:stretch>
                      </p166:blipFill>
                      <p166:spPr xmlns:p166="http://schemas.microsoft.com/office/powerpoint/2016/6/main">
                        <a:xfrm>
                          <a:off x="0" y="0"/>
                          <a:ext cx="2286000" cy="1714500"/>
                        </a:xfrm>
                        <a:prstGeom prst="rect">
                          <a:avLst/>
                        </a:prstGeom>
                        <a:ln w="3175">
                          <a:solidFill>
                            <a:prstClr val="ltGray"/>
                          </a:solidFill>
                        </a:ln>
                      </p166:spPr>
                    </psez:zmPr>
                  </psez:sectionZmObj>
                </psez:sectionZm>
              </a:graphicData>
            </a:graphic>
          </p:graphicFrame>
        </mc:Choice>
        <mc:Fallback xmlns="">
          <p:pic>
            <p:nvPicPr>
              <p:cNvPr id="32" name="Zoom de section 31">
                <a:hlinkClick r:id="rId10" action="ppaction://hlinksldjump"/>
                <a:extLst>
                  <a:ext uri="{FF2B5EF4-FFF2-40B4-BE49-F238E27FC236}">
                    <a16:creationId xmlns:a16="http://schemas.microsoft.com/office/drawing/2014/main" id="{7F358B32-82B7-401A-AA2A-BC5E6AD04653}"/>
                  </a:ext>
                </a:extLst>
              </p:cNvPr>
              <p:cNvPicPr>
                <a:picLocks noGrp="1" noRot="1" noChangeAspect="1" noMove="1" noResize="1" noEditPoints="1" noAdjustHandles="1" noChangeArrowheads="1" noChangeShapeType="1"/>
              </p:cNvPicPr>
              <p:nvPr/>
            </p:nvPicPr>
            <p:blipFill>
              <a:blip r:embed="rId11"/>
              <a:stretch>
                <a:fillRect/>
              </a:stretch>
            </p:blipFill>
            <p:spPr>
              <a:xfrm>
                <a:off x="251520" y="245356"/>
                <a:ext cx="2286000" cy="1714500"/>
              </a:xfrm>
              <a:prstGeom prst="rect">
                <a:avLst/>
              </a:prstGeom>
              <a:ln w="3175">
                <a:solidFill>
                  <a:prstClr val="ltGray"/>
                </a:solidFill>
              </a:ln>
            </p:spPr>
          </p:pic>
        </mc:Fallback>
      </mc:AlternateContent>
      <p:pic>
        <p:nvPicPr>
          <p:cNvPr id="3" name="Image 2">
            <a:extLst>
              <a:ext uri="{FF2B5EF4-FFF2-40B4-BE49-F238E27FC236}">
                <a16:creationId xmlns:a16="http://schemas.microsoft.com/office/drawing/2014/main" id="{844FA333-ADB2-4418-8C79-7CE055EEDA51}"/>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2084956" y="1089579"/>
            <a:ext cx="5123459" cy="4261375"/>
          </a:xfrm>
          <a:prstGeom prst="ellipse">
            <a:avLst/>
          </a:prstGeom>
        </p:spPr>
      </p:pic>
      <mc:AlternateContent xmlns:mc="http://schemas.openxmlformats.org/markup-compatibility/2006" xmlns:psez="http://schemas.microsoft.com/office/powerpoint/2016/sectionzoom">
        <mc:Choice Requires="psez">
          <p:graphicFrame>
            <p:nvGraphicFramePr>
              <p:cNvPr id="25" name="Zoom de section 24">
                <a:extLst>
                  <a:ext uri="{FF2B5EF4-FFF2-40B4-BE49-F238E27FC236}">
                    <a16:creationId xmlns:a16="http://schemas.microsoft.com/office/drawing/2014/main" id="{DFA83F64-AC81-44AB-8D59-4F8888828DFF}"/>
                  </a:ext>
                </a:extLst>
              </p:cNvPr>
              <p:cNvGraphicFramePr>
                <a:graphicFrameLocks noChangeAspect="1"/>
              </p:cNvGraphicFramePr>
              <p:nvPr/>
            </p:nvGraphicFramePr>
            <p:xfrm>
              <a:off x="456222" y="4692801"/>
              <a:ext cx="2286000" cy="1714500"/>
            </p:xfrm>
            <a:graphic>
              <a:graphicData uri="http://schemas.microsoft.com/office/powerpoint/2016/sectionzoom">
                <psez:sectionZm>
                  <psez:sectionZmObj sectionId="{68C90C7D-E995-416D-86AF-99C988D0CD1E}">
                    <psez:zmPr id="{B0C07E81-2A46-4DBE-91BF-E06411535BF7}" transitionDur="1000">
                      <p166:blipFill xmlns:p166="http://schemas.microsoft.com/office/powerpoint/2016/6/main">
                        <a:blip r:embed="rId13"/>
                        <a:stretch>
                          <a:fillRect/>
                        </a:stretch>
                      </p166:blipFill>
                      <p166:spPr xmlns:p166="http://schemas.microsoft.com/office/powerpoint/2016/6/main">
                        <a:xfrm>
                          <a:off x="0" y="0"/>
                          <a:ext cx="2286000" cy="1714500"/>
                        </a:xfrm>
                        <a:prstGeom prst="rect">
                          <a:avLst/>
                        </a:prstGeom>
                        <a:ln w="3175">
                          <a:solidFill>
                            <a:prstClr val="ltGray"/>
                          </a:solidFill>
                        </a:ln>
                      </p166:spPr>
                    </psez:zmPr>
                  </psez:sectionZmObj>
                </psez:sectionZm>
              </a:graphicData>
            </a:graphic>
          </p:graphicFrame>
        </mc:Choice>
        <mc:Fallback xmlns="">
          <p:pic>
            <p:nvPicPr>
              <p:cNvPr id="25" name="Zoom de section 24">
                <a:hlinkClick r:id="rId14" action="ppaction://hlinksldjump"/>
                <a:extLst>
                  <a:ext uri="{FF2B5EF4-FFF2-40B4-BE49-F238E27FC236}">
                    <a16:creationId xmlns:a16="http://schemas.microsoft.com/office/drawing/2014/main" id="{DFA83F64-AC81-44AB-8D59-4F8888828DFF}"/>
                  </a:ext>
                </a:extLst>
              </p:cNvPr>
              <p:cNvPicPr>
                <a:picLocks noGrp="1" noRot="1" noChangeAspect="1" noMove="1" noResize="1" noEditPoints="1" noAdjustHandles="1" noChangeArrowheads="1" noChangeShapeType="1"/>
              </p:cNvPicPr>
              <p:nvPr/>
            </p:nvPicPr>
            <p:blipFill>
              <a:blip r:embed="rId15"/>
              <a:stretch>
                <a:fillRect/>
              </a:stretch>
            </p:blipFill>
            <p:spPr>
              <a:xfrm>
                <a:off x="456222" y="4692801"/>
                <a:ext cx="2286000" cy="1714500"/>
              </a:xfrm>
              <a:prstGeom prst="rect">
                <a:avLst/>
              </a:prstGeom>
              <a:ln w="3175">
                <a:solidFill>
                  <a:prstClr val="ltGray"/>
                </a:solidFill>
              </a:ln>
            </p:spPr>
          </p:pic>
        </mc:Fallback>
      </mc:AlternateContent>
      <p:pic>
        <p:nvPicPr>
          <p:cNvPr id="12" name="Picture 7">
            <a:extLst>
              <a:ext uri="{FF2B5EF4-FFF2-40B4-BE49-F238E27FC236}">
                <a16:creationId xmlns:a16="http://schemas.microsoft.com/office/drawing/2014/main" id="{D1AE0A34-824C-4999-9604-BEDD1F7D4631}"/>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a:fillRect/>
          </a:stretch>
        </p:blipFill>
        <p:spPr>
          <a:xfrm rot="19919541">
            <a:off x="196228" y="4013129"/>
            <a:ext cx="537150" cy="767356"/>
          </a:xfrm>
          <a:prstGeom prst="rect">
            <a:avLst/>
          </a:prstGeom>
        </p:spPr>
      </p:pic>
      <p:pic>
        <p:nvPicPr>
          <p:cNvPr id="8" name="Picture 6">
            <a:extLst>
              <a:ext uri="{FF2B5EF4-FFF2-40B4-BE49-F238E27FC236}">
                <a16:creationId xmlns:a16="http://schemas.microsoft.com/office/drawing/2014/main" id="{B721C63C-7B5D-4B16-94EC-FB33DD06F050}"/>
              </a:ext>
            </a:extLst>
          </p:cNvPr>
          <p:cNvPicPr>
            <a:picLocks noChangeAspect="1"/>
          </p:cNvPicPr>
          <p:nvPr/>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a:stretch>
            <a:fillRect/>
          </a:stretch>
        </p:blipFill>
        <p:spPr>
          <a:xfrm rot="16200000">
            <a:off x="6208465" y="5023158"/>
            <a:ext cx="511921" cy="731316"/>
          </a:xfrm>
          <a:prstGeom prst="rect">
            <a:avLst/>
          </a:prstGeom>
        </p:spPr>
      </p:pic>
      <p:pic>
        <p:nvPicPr>
          <p:cNvPr id="13" name="Picture 5">
            <a:extLst>
              <a:ext uri="{FF2B5EF4-FFF2-40B4-BE49-F238E27FC236}">
                <a16:creationId xmlns:a16="http://schemas.microsoft.com/office/drawing/2014/main" id="{133316A8-D913-42BC-8329-37CA56927606}"/>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a:fillRect/>
          </a:stretch>
        </p:blipFill>
        <p:spPr>
          <a:xfrm rot="518310">
            <a:off x="8454721" y="-286232"/>
            <a:ext cx="557698" cy="796711"/>
          </a:xfrm>
          <a:prstGeom prst="rect">
            <a:avLst/>
          </a:prstGeom>
        </p:spPr>
      </p:pic>
      <p:pic>
        <p:nvPicPr>
          <p:cNvPr id="11" name="Picture 4">
            <a:extLst>
              <a:ext uri="{FF2B5EF4-FFF2-40B4-BE49-F238E27FC236}">
                <a16:creationId xmlns:a16="http://schemas.microsoft.com/office/drawing/2014/main" id="{2FE5F7A3-1918-4BA3-BB0C-1E984754AE68}"/>
              </a:ext>
            </a:extLst>
          </p:cNvPr>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rcRect/>
          <a:stretch>
            <a:fillRect/>
          </a:stretch>
        </p:blipFill>
        <p:spPr>
          <a:xfrm rot="1462372">
            <a:off x="2200782" y="-402538"/>
            <a:ext cx="563555" cy="805077"/>
          </a:xfrm>
          <a:prstGeom prst="rect">
            <a:avLst/>
          </a:prstGeom>
        </p:spPr>
      </p:pic>
      <mc:AlternateContent xmlns:mc="http://schemas.openxmlformats.org/markup-compatibility/2006" xmlns:psez="http://schemas.microsoft.com/office/powerpoint/2016/sectionzoom">
        <mc:Choice Requires="psez">
          <p:graphicFrame>
            <p:nvGraphicFramePr>
              <p:cNvPr id="36" name="Zoom de section 35">
                <a:extLst>
                  <a:ext uri="{FF2B5EF4-FFF2-40B4-BE49-F238E27FC236}">
                    <a16:creationId xmlns:a16="http://schemas.microsoft.com/office/drawing/2014/main" id="{2D39579A-DD5E-430D-AF58-BA4C191AE348}"/>
                  </a:ext>
                </a:extLst>
              </p:cNvPr>
              <p:cNvGraphicFramePr>
                <a:graphicFrameLocks noChangeAspect="1"/>
              </p:cNvGraphicFramePr>
              <p:nvPr/>
            </p:nvGraphicFramePr>
            <p:xfrm>
              <a:off x="8455874" y="6407301"/>
              <a:ext cx="451434" cy="338576"/>
            </p:xfrm>
            <a:graphic>
              <a:graphicData uri="http://schemas.microsoft.com/office/powerpoint/2016/sectionzoom">
                <psez:sectionZm>
                  <psez:sectionZmObj sectionId="{0983C439-5471-406A-83B9-F17EB405A66B}">
                    <psez:zmPr id="{B45AFAF3-FF55-4257-AC1F-FD2C15151A6E}" transitionDur="1000">
                      <p166:blipFill xmlns:p166="http://schemas.microsoft.com/office/powerpoint/2016/6/main">
                        <a:blip r:embed="rId24"/>
                        <a:stretch>
                          <a:fillRect/>
                        </a:stretch>
                      </p166:blipFill>
                      <p166:spPr xmlns:p166="http://schemas.microsoft.com/office/powerpoint/2016/6/main">
                        <a:xfrm>
                          <a:off x="0" y="0"/>
                          <a:ext cx="451434" cy="338576"/>
                        </a:xfrm>
                        <a:prstGeom prst="rect">
                          <a:avLst/>
                        </a:prstGeom>
                        <a:ln w="3175">
                          <a:solidFill>
                            <a:prstClr val="ltGray"/>
                          </a:solidFill>
                        </a:ln>
                      </p166:spPr>
                    </psez:zmPr>
                  </psez:sectionZmObj>
                </psez:sectionZm>
              </a:graphicData>
            </a:graphic>
          </p:graphicFrame>
        </mc:Choice>
        <mc:Fallback xmlns="">
          <p:pic>
            <p:nvPicPr>
              <p:cNvPr id="36" name="Zoom de section 35">
                <a:hlinkClick r:id="rId25" action="ppaction://hlinksldjump"/>
                <a:extLst>
                  <a:ext uri="{FF2B5EF4-FFF2-40B4-BE49-F238E27FC236}">
                    <a16:creationId xmlns:a16="http://schemas.microsoft.com/office/drawing/2014/main" id="{2D39579A-DD5E-430D-AF58-BA4C191AE348}"/>
                  </a:ext>
                </a:extLst>
              </p:cNvPr>
              <p:cNvPicPr>
                <a:picLocks noGrp="1" noRot="1" noChangeAspect="1" noMove="1" noResize="1" noEditPoints="1" noAdjustHandles="1" noChangeArrowheads="1" noChangeShapeType="1"/>
              </p:cNvPicPr>
              <p:nvPr/>
            </p:nvPicPr>
            <p:blipFill>
              <a:blip r:embed="rId26"/>
              <a:stretch>
                <a:fillRect/>
              </a:stretch>
            </p:blipFill>
            <p:spPr>
              <a:xfrm>
                <a:off x="8455874" y="6407301"/>
                <a:ext cx="451434" cy="338576"/>
              </a:xfrm>
              <a:prstGeom prst="rect">
                <a:avLst/>
              </a:prstGeom>
              <a:ln w="3175">
                <a:solidFill>
                  <a:prstClr val="ltGray"/>
                </a:solidFill>
              </a:ln>
            </p:spPr>
          </p:pic>
        </mc:Fallback>
      </mc:AlternateContent>
    </p:spTree>
    <p:extLst>
      <p:ext uri="{BB962C8B-B14F-4D97-AF65-F5344CB8AC3E}">
        <p14:creationId xmlns:p14="http://schemas.microsoft.com/office/powerpoint/2010/main" val="3633619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2"/>
          <p:cNvSpPr txBox="1"/>
          <p:nvPr/>
        </p:nvSpPr>
        <p:spPr>
          <a:xfrm>
            <a:off x="2987824" y="5997177"/>
            <a:ext cx="3779912" cy="807913"/>
          </a:xfrm>
          <a:prstGeom prst="rect">
            <a:avLst/>
          </a:prstGeom>
        </p:spPr>
        <p:txBody>
          <a:bodyPr wrap="square" lIns="0" tIns="0" rIns="0" bIns="0" rtlCol="0" anchor="t">
            <a:spAutoFit/>
          </a:bodyPr>
          <a:lstStyle/>
          <a:p>
            <a:pPr algn="ctr">
              <a:lnSpc>
                <a:spcPts val="6261"/>
              </a:lnSpc>
            </a:pPr>
            <a:r>
              <a:rPr lang="en-US" sz="5400" b="1" spc="301" dirty="0">
                <a:latin typeface="League Spartan Bold"/>
              </a:rPr>
              <a:t>PHOUT</a:t>
            </a:r>
          </a:p>
        </p:txBody>
      </p:sp>
      <p:sp>
        <p:nvSpPr>
          <p:cNvPr id="3" name="TextBox 3"/>
          <p:cNvSpPr txBox="1"/>
          <p:nvPr/>
        </p:nvSpPr>
        <p:spPr>
          <a:xfrm>
            <a:off x="0" y="52910"/>
            <a:ext cx="9145016" cy="1107996"/>
          </a:xfrm>
          <a:prstGeom prst="rect">
            <a:avLst/>
          </a:prstGeom>
        </p:spPr>
        <p:txBody>
          <a:bodyPr wrap="square" lIns="0" tIns="0" rIns="0" bIns="0" rtlCol="0" anchor="t">
            <a:spAutoFit/>
          </a:bodyPr>
          <a:lstStyle/>
          <a:p>
            <a:pPr algn="ctr"/>
            <a:r>
              <a:rPr lang="en-US" sz="7200" b="1" spc="203" dirty="0">
                <a:solidFill>
                  <a:srgbClr val="89CC40"/>
                </a:solidFill>
                <a:latin typeface="Barlow" panose="00000500000000000000" pitchFamily="2" charset="0"/>
              </a:rPr>
              <a:t>Handicap</a:t>
            </a:r>
          </a:p>
        </p:txBody>
      </p:sp>
      <p:pic>
        <p:nvPicPr>
          <p:cNvPr id="5" name="Image 4">
            <a:extLst>
              <a:ext uri="{FF2B5EF4-FFF2-40B4-BE49-F238E27FC236}">
                <a16:creationId xmlns:a16="http://schemas.microsoft.com/office/drawing/2014/main" id="{AD10BED1-D18B-40D8-A24A-1AC8222FE8C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641059" y="1412776"/>
            <a:ext cx="4329426" cy="4446383"/>
          </a:xfrm>
          <a:prstGeom prst="ellipse">
            <a:avLst/>
          </a:prstGeom>
        </p:spPr>
      </p:pic>
    </p:spTree>
    <p:extLst>
      <p:ext uri="{BB962C8B-B14F-4D97-AF65-F5344CB8AC3E}">
        <p14:creationId xmlns:p14="http://schemas.microsoft.com/office/powerpoint/2010/main" val="5761525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89CC40"/>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rot="3843252">
            <a:off x="-296081" y="56322"/>
            <a:ext cx="2713537" cy="1818069"/>
          </a:xfrm>
          <a:prstGeom prst="rect">
            <a:avLst/>
          </a:prstGeom>
        </p:spPr>
      </p:pic>
      <p:pic>
        <p:nvPicPr>
          <p:cNvPr id="7" name="Picture 7"/>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a:xfrm rot="8408597">
            <a:off x="-645801" y="1117057"/>
            <a:ext cx="2268010" cy="509145"/>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p:blipFill>
        <p:spPr>
          <a:xfrm rot="5400000">
            <a:off x="1670020" y="72919"/>
            <a:ext cx="1062511" cy="1166678"/>
          </a:xfrm>
          <a:prstGeom prst="rect">
            <a:avLst/>
          </a:prstGeom>
        </p:spPr>
      </p:pic>
      <p:pic>
        <p:nvPicPr>
          <p:cNvPr id="9" name="Picture 9"/>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a:xfrm rot="3389321">
            <a:off x="-857356" y="3640953"/>
            <a:ext cx="2263671" cy="508171"/>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p:blipFill>
        <p:spPr>
          <a:xfrm rot="5400000">
            <a:off x="-509697" y="2743946"/>
            <a:ext cx="1060478" cy="1164446"/>
          </a:xfrm>
          <a:prstGeom prst="rect">
            <a:avLst/>
          </a:prstGeom>
        </p:spPr>
      </p:pic>
      <p:grpSp>
        <p:nvGrpSpPr>
          <p:cNvPr id="14" name="Group 14"/>
          <p:cNvGrpSpPr/>
          <p:nvPr/>
        </p:nvGrpSpPr>
        <p:grpSpPr>
          <a:xfrm>
            <a:off x="6832169" y="125003"/>
            <a:ext cx="2168798" cy="2168798"/>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25927"/>
            </a:solidFill>
          </p:spPr>
        </p:sp>
        <p:sp>
          <p:nvSpPr>
            <p:cNvPr id="16" name="TextBox 16"/>
            <p:cNvSpPr txBox="1"/>
            <p:nvPr/>
          </p:nvSpPr>
          <p:spPr>
            <a:xfrm>
              <a:off x="76200" y="38100"/>
              <a:ext cx="660400" cy="698500"/>
            </a:xfrm>
            <a:prstGeom prst="rect">
              <a:avLst/>
            </a:prstGeom>
          </p:spPr>
          <p:txBody>
            <a:bodyPr lIns="47625" tIns="47625" rIns="47625" bIns="47625" rtlCol="0" anchor="ctr"/>
            <a:lstStyle/>
            <a:p>
              <a:pPr algn="ctr">
                <a:lnSpc>
                  <a:spcPts val="1926"/>
                </a:lnSpc>
              </a:pPr>
              <a:endParaRPr sz="1688"/>
            </a:p>
          </p:txBody>
        </p:sp>
      </p:grpSp>
      <p:pic>
        <p:nvPicPr>
          <p:cNvPr id="24" name="Image 23">
            <a:extLst>
              <a:ext uri="{FF2B5EF4-FFF2-40B4-BE49-F238E27FC236}">
                <a16:creationId xmlns:a16="http://schemas.microsoft.com/office/drawing/2014/main" id="{32D6CDE2-80F5-4F0E-98DA-4EE7BA7C9F23}"/>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6608545" y="-36786"/>
            <a:ext cx="2461290" cy="2492375"/>
          </a:xfrm>
          <a:prstGeom prst="rect">
            <a:avLst/>
          </a:prstGeom>
        </p:spPr>
      </p:pic>
      <p:pic>
        <p:nvPicPr>
          <p:cNvPr id="25" name="Image 24">
            <a:extLst>
              <a:ext uri="{FF2B5EF4-FFF2-40B4-BE49-F238E27FC236}">
                <a16:creationId xmlns:a16="http://schemas.microsoft.com/office/drawing/2014/main" id="{1E404CA3-A49C-45DD-ADB8-6CDA79E310D4}"/>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8145930" y="629383"/>
            <a:ext cx="672608" cy="446498"/>
          </a:xfrm>
          <a:prstGeom prst="rect">
            <a:avLst/>
          </a:prstGeom>
        </p:spPr>
      </p:pic>
      <p:sp>
        <p:nvSpPr>
          <p:cNvPr id="27" name="Freeform 16">
            <a:extLst>
              <a:ext uri="{FF2B5EF4-FFF2-40B4-BE49-F238E27FC236}">
                <a16:creationId xmlns:a16="http://schemas.microsoft.com/office/drawing/2014/main" id="{39EB8390-BBD6-47CC-B633-79617F6FFF96}"/>
              </a:ext>
            </a:extLst>
          </p:cNvPr>
          <p:cNvSpPr/>
          <p:nvPr/>
        </p:nvSpPr>
        <p:spPr>
          <a:xfrm>
            <a:off x="6215062" y="2355827"/>
            <a:ext cx="2872878" cy="1644862"/>
          </a:xfrm>
          <a:custGeom>
            <a:avLst/>
            <a:gdLst/>
            <a:ahLst/>
            <a:cxnLst/>
            <a:rect l="l" t="t" r="r" b="b"/>
            <a:pathLst>
              <a:path w="1443998" h="309035">
                <a:moveTo>
                  <a:pt x="0" y="0"/>
                </a:moveTo>
                <a:lnTo>
                  <a:pt x="1443998" y="0"/>
                </a:lnTo>
                <a:lnTo>
                  <a:pt x="1443998" y="309035"/>
                </a:lnTo>
                <a:lnTo>
                  <a:pt x="0" y="309035"/>
                </a:lnTo>
                <a:close/>
              </a:path>
            </a:pathLst>
          </a:custGeom>
          <a:solidFill>
            <a:srgbClr val="FBD370"/>
          </a:solidFill>
        </p:spPr>
        <p:txBody>
          <a:bodyPr/>
          <a:lstStyle/>
          <a:p>
            <a:pPr algn="ctr"/>
            <a:r>
              <a:rPr lang="fr-FR" sz="1688" dirty="0">
                <a:solidFill>
                  <a:srgbClr val="3F1C20"/>
                </a:solidFill>
                <a:latin typeface="Barlow" panose="00000500000000000000" pitchFamily="2" charset="0"/>
              </a:rPr>
              <a:t>Fiche d’identité du pays</a:t>
            </a:r>
          </a:p>
          <a:p>
            <a:r>
              <a:rPr lang="fr-FR" sz="1500" b="1" dirty="0">
                <a:solidFill>
                  <a:srgbClr val="3F1C20"/>
                </a:solidFill>
                <a:latin typeface="Barlow" panose="00000500000000000000" pitchFamily="2" charset="0"/>
              </a:rPr>
              <a:t>Capitale : </a:t>
            </a:r>
            <a:r>
              <a:rPr lang="fr-FR" sz="1500" dirty="0">
                <a:solidFill>
                  <a:srgbClr val="3F1C20"/>
                </a:solidFill>
                <a:latin typeface="Barlow" panose="00000500000000000000" pitchFamily="2" charset="0"/>
              </a:rPr>
              <a:t>Vientiane</a:t>
            </a:r>
            <a:endParaRPr lang="fr-FR" sz="1500" b="1" dirty="0">
              <a:solidFill>
                <a:srgbClr val="3F1C20"/>
              </a:solidFill>
              <a:latin typeface="Barlow" panose="00000500000000000000" pitchFamily="2" charset="0"/>
            </a:endParaRPr>
          </a:p>
          <a:p>
            <a:r>
              <a:rPr lang="fr-FR" sz="1500" b="1" dirty="0">
                <a:solidFill>
                  <a:srgbClr val="3F1C20"/>
                </a:solidFill>
                <a:latin typeface="Barlow" panose="00000500000000000000" pitchFamily="2" charset="0"/>
              </a:rPr>
              <a:t>Population : </a:t>
            </a:r>
            <a:r>
              <a:rPr lang="fr-FR" sz="1500" dirty="0">
                <a:solidFill>
                  <a:srgbClr val="3F1C20"/>
                </a:solidFill>
                <a:latin typeface="Barlow" panose="00000500000000000000" pitchFamily="2" charset="0"/>
              </a:rPr>
              <a:t>7 millions d’hab. </a:t>
            </a:r>
            <a:endParaRPr lang="fr-FR" sz="1500" b="1" dirty="0">
              <a:solidFill>
                <a:srgbClr val="3F1C20"/>
              </a:solidFill>
              <a:latin typeface="Barlow" panose="00000500000000000000" pitchFamily="2" charset="0"/>
            </a:endParaRPr>
          </a:p>
          <a:p>
            <a:r>
              <a:rPr lang="fr-FR" sz="1500" b="1" dirty="0">
                <a:solidFill>
                  <a:srgbClr val="3F1C20"/>
                </a:solidFill>
                <a:latin typeface="Barlow" panose="00000500000000000000" pitchFamily="2" charset="0"/>
              </a:rPr>
              <a:t>Langue parlée : </a:t>
            </a:r>
            <a:r>
              <a:rPr lang="fr-FR" sz="1500" dirty="0">
                <a:solidFill>
                  <a:srgbClr val="3F1C20"/>
                </a:solidFill>
                <a:latin typeface="Barlow" panose="00000500000000000000" pitchFamily="2" charset="0"/>
              </a:rPr>
              <a:t>Lao</a:t>
            </a:r>
            <a:endParaRPr lang="fr-FR" sz="1500" b="1" dirty="0">
              <a:solidFill>
                <a:srgbClr val="3F1C20"/>
              </a:solidFill>
              <a:latin typeface="Barlow" panose="00000500000000000000" pitchFamily="2" charset="0"/>
            </a:endParaRPr>
          </a:p>
          <a:p>
            <a:r>
              <a:rPr lang="fr-FR" sz="1500" b="1" dirty="0">
                <a:solidFill>
                  <a:srgbClr val="3F1C20"/>
                </a:solidFill>
                <a:latin typeface="Barlow" panose="00000500000000000000" pitchFamily="2" charset="0"/>
              </a:rPr>
              <a:t>Monnaie : </a:t>
            </a:r>
            <a:r>
              <a:rPr lang="fr-FR" sz="1500" dirty="0">
                <a:solidFill>
                  <a:srgbClr val="3F1C20"/>
                </a:solidFill>
                <a:latin typeface="Barlow" panose="00000500000000000000" pitchFamily="2" charset="0"/>
              </a:rPr>
              <a:t>le kip. 1€ =  18 000 LAK</a:t>
            </a:r>
          </a:p>
          <a:p>
            <a:r>
              <a:rPr lang="fr-FR" sz="1500" b="1" dirty="0">
                <a:solidFill>
                  <a:srgbClr val="3F1C20"/>
                </a:solidFill>
                <a:latin typeface="Barlow" panose="00000500000000000000" pitchFamily="2" charset="0"/>
              </a:rPr>
              <a:t>Religion : </a:t>
            </a:r>
            <a:r>
              <a:rPr lang="fr-FR" sz="1500" dirty="0">
                <a:solidFill>
                  <a:srgbClr val="3F1C20"/>
                </a:solidFill>
                <a:latin typeface="Barlow" panose="00000500000000000000" pitchFamily="2" charset="0"/>
              </a:rPr>
              <a:t>96% bouddhistes</a:t>
            </a:r>
          </a:p>
          <a:p>
            <a:r>
              <a:rPr lang="fr-FR" sz="1688" dirty="0">
                <a:solidFill>
                  <a:srgbClr val="3F1C20"/>
                </a:solidFill>
                <a:latin typeface="Barlow" panose="00000500000000000000" pitchFamily="2" charset="0"/>
              </a:rPr>
              <a:t>  </a:t>
            </a:r>
          </a:p>
        </p:txBody>
      </p:sp>
      <p:pic>
        <p:nvPicPr>
          <p:cNvPr id="29" name="Image 28">
            <a:extLst>
              <a:ext uri="{FF2B5EF4-FFF2-40B4-BE49-F238E27FC236}">
                <a16:creationId xmlns:a16="http://schemas.microsoft.com/office/drawing/2014/main" id="{357381E6-B6BB-4A3D-B013-E3E3FAAB2244}"/>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588212" y="304620"/>
            <a:ext cx="2171723" cy="2230391"/>
          </a:xfrm>
          <a:prstGeom prst="ellipse">
            <a:avLst/>
          </a:prstGeom>
        </p:spPr>
      </p:pic>
      <p:pic>
        <p:nvPicPr>
          <p:cNvPr id="31" name="Image 30">
            <a:extLst>
              <a:ext uri="{FF2B5EF4-FFF2-40B4-BE49-F238E27FC236}">
                <a16:creationId xmlns:a16="http://schemas.microsoft.com/office/drawing/2014/main" id="{F285E4D2-0D9C-4384-A9DE-74C795B0DF88}"/>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80990" y="2762714"/>
            <a:ext cx="5643219" cy="3863553"/>
          </a:xfrm>
          <a:prstGeom prst="rect">
            <a:avLst/>
          </a:prstGeom>
        </p:spPr>
      </p:pic>
      <p:sp>
        <p:nvSpPr>
          <p:cNvPr id="18" name="Freeform 18"/>
          <p:cNvSpPr/>
          <p:nvPr/>
        </p:nvSpPr>
        <p:spPr>
          <a:xfrm>
            <a:off x="6032970" y="4283073"/>
            <a:ext cx="2890975" cy="1733284"/>
          </a:xfrm>
          <a:custGeom>
            <a:avLst/>
            <a:gdLst/>
            <a:ahLst/>
            <a:cxnLst/>
            <a:rect l="l" t="t" r="r" b="b"/>
            <a:pathLst>
              <a:path w="1112528" h="1263908">
                <a:moveTo>
                  <a:pt x="0" y="0"/>
                </a:moveTo>
                <a:lnTo>
                  <a:pt x="1112528" y="0"/>
                </a:lnTo>
                <a:lnTo>
                  <a:pt x="1112528" y="1263908"/>
                </a:lnTo>
                <a:lnTo>
                  <a:pt x="0" y="1263908"/>
                </a:lnTo>
                <a:close/>
              </a:path>
            </a:pathLst>
          </a:custGeom>
          <a:solidFill>
            <a:srgbClr val="025927"/>
          </a:solidFill>
        </p:spPr>
        <p:txBody>
          <a:bodyPr/>
          <a:lstStyle/>
          <a:p>
            <a:pPr algn="ctr"/>
            <a:r>
              <a:rPr lang="fr-FR" sz="2400" b="1" dirty="0">
                <a:solidFill>
                  <a:schemeClr val="bg1"/>
                </a:solidFill>
                <a:latin typeface="Barlow" panose="00000500000000000000" pitchFamily="2" charset="0"/>
              </a:rPr>
              <a:t>Pourquoi l’école est-elle inaccessible pour ces enfants ?</a:t>
            </a:r>
          </a:p>
          <a:p>
            <a:pPr algn="ctr"/>
            <a:endParaRPr lang="fr-FR" sz="1688" b="1" dirty="0">
              <a:solidFill>
                <a:schemeClr val="bg1"/>
              </a:solidFill>
              <a:latin typeface="Barlow" panose="00000500000000000000" pitchFamily="2" charset="0"/>
            </a:endParaRPr>
          </a:p>
        </p:txBody>
      </p:sp>
      <p:grpSp>
        <p:nvGrpSpPr>
          <p:cNvPr id="2" name="Group 2"/>
          <p:cNvGrpSpPr/>
          <p:nvPr/>
        </p:nvGrpSpPr>
        <p:grpSpPr>
          <a:xfrm>
            <a:off x="2717529" y="76917"/>
            <a:ext cx="6163444" cy="2103646"/>
            <a:chOff x="1326058" y="-160461"/>
            <a:chExt cx="8765786" cy="3176560"/>
          </a:xfrm>
        </p:grpSpPr>
        <p:sp>
          <p:nvSpPr>
            <p:cNvPr id="3" name="TextBox 3"/>
            <p:cNvSpPr txBox="1"/>
            <p:nvPr/>
          </p:nvSpPr>
          <p:spPr>
            <a:xfrm>
              <a:off x="1326058" y="-160461"/>
              <a:ext cx="5696351" cy="1160327"/>
            </a:xfrm>
            <a:prstGeom prst="rect">
              <a:avLst/>
            </a:prstGeom>
          </p:spPr>
          <p:txBody>
            <a:bodyPr wrap="square" lIns="0" tIns="0" rIns="0" bIns="0" rtlCol="0" anchor="t">
              <a:spAutoFit/>
            </a:bodyPr>
            <a:lstStyle/>
            <a:p>
              <a:pPr algn="ctr">
                <a:lnSpc>
                  <a:spcPts val="6261"/>
                </a:lnSpc>
              </a:pPr>
              <a:r>
                <a:rPr lang="en-US" sz="4800" b="1" spc="301" dirty="0">
                  <a:solidFill>
                    <a:srgbClr val="FFFFFF"/>
                  </a:solidFill>
                  <a:latin typeface="League Spartan Bold"/>
                </a:rPr>
                <a:t>PHOUT</a:t>
              </a:r>
            </a:p>
          </p:txBody>
        </p:sp>
        <p:sp>
          <p:nvSpPr>
            <p:cNvPr id="5" name="TextBox 5"/>
            <p:cNvSpPr txBox="1"/>
            <p:nvPr/>
          </p:nvSpPr>
          <p:spPr>
            <a:xfrm>
              <a:off x="7348644" y="2671698"/>
              <a:ext cx="2743200" cy="344401"/>
            </a:xfrm>
            <a:prstGeom prst="rect">
              <a:avLst/>
            </a:prstGeom>
          </p:spPr>
          <p:txBody>
            <a:bodyPr wrap="square" lIns="0" tIns="0" rIns="0" bIns="0" rtlCol="0" anchor="t">
              <a:spAutoFit/>
            </a:bodyPr>
            <a:lstStyle/>
            <a:p>
              <a:pPr algn="ctr">
                <a:lnSpc>
                  <a:spcPts val="1926"/>
                </a:lnSpc>
              </a:pPr>
              <a:r>
                <a:rPr lang="en-US" sz="1553" spc="217" dirty="0">
                  <a:solidFill>
                    <a:srgbClr val="EF6230"/>
                  </a:solidFill>
                  <a:latin typeface="Lato Heavy"/>
                </a:rPr>
                <a:t>LAOS</a:t>
              </a:r>
            </a:p>
          </p:txBody>
        </p:sp>
      </p:grpSp>
      <p:sp>
        <p:nvSpPr>
          <p:cNvPr id="30" name="Freeform 18">
            <a:extLst>
              <a:ext uri="{FF2B5EF4-FFF2-40B4-BE49-F238E27FC236}">
                <a16:creationId xmlns:a16="http://schemas.microsoft.com/office/drawing/2014/main" id="{E0211C37-86F8-481C-89FA-4A4E484DD645}"/>
              </a:ext>
            </a:extLst>
          </p:cNvPr>
          <p:cNvSpPr/>
          <p:nvPr/>
        </p:nvSpPr>
        <p:spPr>
          <a:xfrm>
            <a:off x="3374912" y="1294024"/>
            <a:ext cx="2822053" cy="434285"/>
          </a:xfrm>
          <a:custGeom>
            <a:avLst/>
            <a:gdLst/>
            <a:ahLst/>
            <a:cxnLst/>
            <a:rect l="l" t="t" r="r" b="b"/>
            <a:pathLst>
              <a:path w="1112528" h="1263908">
                <a:moveTo>
                  <a:pt x="0" y="0"/>
                </a:moveTo>
                <a:lnTo>
                  <a:pt x="1112528" y="0"/>
                </a:lnTo>
                <a:lnTo>
                  <a:pt x="1112528" y="1263908"/>
                </a:lnTo>
                <a:lnTo>
                  <a:pt x="0" y="1263908"/>
                </a:lnTo>
                <a:close/>
              </a:path>
            </a:pathLst>
          </a:custGeom>
          <a:solidFill>
            <a:srgbClr val="025927"/>
          </a:solidFill>
        </p:spPr>
        <p:txBody>
          <a:bodyPr/>
          <a:lstStyle/>
          <a:p>
            <a:pPr algn="ctr"/>
            <a:r>
              <a:rPr lang="fr-FR" sz="2400" b="1" dirty="0">
                <a:solidFill>
                  <a:schemeClr val="bg1"/>
                </a:solidFill>
                <a:latin typeface="Barlow" panose="00000500000000000000" pitchFamily="2" charset="0"/>
              </a:rPr>
              <a:t>Elle nous raconte</a:t>
            </a:r>
          </a:p>
          <a:p>
            <a:pPr algn="ctr"/>
            <a:endParaRPr lang="fr-FR" sz="1688"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89CC40"/>
        </a:solidFill>
        <a:effectLst/>
      </p:bgPr>
    </p:bg>
    <p:spTree>
      <p:nvGrpSpPr>
        <p:cNvPr id="1" name=""/>
        <p:cNvGrpSpPr/>
        <p:nvPr/>
      </p:nvGrpSpPr>
      <p:grpSpPr>
        <a:xfrm>
          <a:off x="0" y="0"/>
          <a:ext cx="0" cy="0"/>
          <a:chOff x="0" y="0"/>
          <a:chExt cx="0" cy="0"/>
        </a:xfrm>
      </p:grpSpPr>
      <p:pic>
        <p:nvPicPr>
          <p:cNvPr id="32" name="Picture 10">
            <a:extLst>
              <a:ext uri="{FF2B5EF4-FFF2-40B4-BE49-F238E27FC236}">
                <a16:creationId xmlns:a16="http://schemas.microsoft.com/office/drawing/2014/main" id="{B47E6D45-2D9A-4F73-A94A-1E2C65979CE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rot="6610784">
            <a:off x="4122770" y="5554082"/>
            <a:ext cx="1172633" cy="1287597"/>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a:xfrm rot="3843252">
            <a:off x="-728114" y="-131859"/>
            <a:ext cx="2713537" cy="1818069"/>
          </a:xfrm>
          <a:prstGeom prst="rect">
            <a:avLst/>
          </a:prstGeom>
        </p:spPr>
      </p:pic>
      <p:pic>
        <p:nvPicPr>
          <p:cNvPr id="7" name="Picture 7"/>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p:blipFill>
        <p:spPr>
          <a:xfrm rot="8408597">
            <a:off x="-645801" y="1117057"/>
            <a:ext cx="2268010" cy="509145"/>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p:blipFill>
        <p:spPr>
          <a:xfrm rot="5400000">
            <a:off x="1670020" y="72919"/>
            <a:ext cx="1062511" cy="1166678"/>
          </a:xfrm>
          <a:prstGeom prst="rect">
            <a:avLst/>
          </a:prstGeom>
        </p:spPr>
      </p:pic>
      <p:pic>
        <p:nvPicPr>
          <p:cNvPr id="9" name="Picture 9"/>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p:blipFill>
        <p:spPr>
          <a:xfrm rot="3389321">
            <a:off x="7523642" y="3583346"/>
            <a:ext cx="2263671" cy="508171"/>
          </a:xfrm>
          <a:prstGeom prst="rect">
            <a:avLst/>
          </a:prstGeom>
        </p:spPr>
      </p:pic>
      <p:pic>
        <p:nvPicPr>
          <p:cNvPr id="10" name="Picture 10"/>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rot="5400000">
            <a:off x="3517520" y="2011401"/>
            <a:ext cx="1060478" cy="1164446"/>
          </a:xfrm>
          <a:prstGeom prst="rect">
            <a:avLst/>
          </a:prstGeom>
        </p:spPr>
      </p:pic>
      <p:sp>
        <p:nvSpPr>
          <p:cNvPr id="30" name="Freeform 18">
            <a:extLst>
              <a:ext uri="{FF2B5EF4-FFF2-40B4-BE49-F238E27FC236}">
                <a16:creationId xmlns:a16="http://schemas.microsoft.com/office/drawing/2014/main" id="{E0211C37-86F8-481C-89FA-4A4E484DD645}"/>
              </a:ext>
            </a:extLst>
          </p:cNvPr>
          <p:cNvSpPr/>
          <p:nvPr/>
        </p:nvSpPr>
        <p:spPr>
          <a:xfrm>
            <a:off x="373447" y="3205042"/>
            <a:ext cx="3944651" cy="2911659"/>
          </a:xfrm>
          <a:custGeom>
            <a:avLst/>
            <a:gdLst/>
            <a:ahLst/>
            <a:cxnLst/>
            <a:rect l="l" t="t" r="r" b="b"/>
            <a:pathLst>
              <a:path w="1112528" h="1263908">
                <a:moveTo>
                  <a:pt x="0" y="0"/>
                </a:moveTo>
                <a:lnTo>
                  <a:pt x="1112528" y="0"/>
                </a:lnTo>
                <a:lnTo>
                  <a:pt x="1112528" y="1263908"/>
                </a:lnTo>
                <a:lnTo>
                  <a:pt x="0" y="1263908"/>
                </a:lnTo>
                <a:close/>
              </a:path>
            </a:pathLst>
          </a:custGeom>
          <a:noFill/>
        </p:spPr>
        <p:txBody>
          <a:bodyPr/>
          <a:lstStyle/>
          <a:p>
            <a:r>
              <a:rPr lang="fr-FR" sz="1500" b="1" dirty="0">
                <a:solidFill>
                  <a:srgbClr val="025927"/>
                </a:solidFill>
                <a:latin typeface="Barlow" panose="00000500000000000000" pitchFamily="2" charset="0"/>
              </a:rPr>
              <a:t>  Quand j’étais petite, je travaillais à la rizière avec mon frère Kalong qui est également sourd</a:t>
            </a:r>
            <a:r>
              <a:rPr lang="fr-FR" sz="1500" dirty="0">
                <a:solidFill>
                  <a:srgbClr val="025927"/>
                </a:solidFill>
                <a:latin typeface="Barlow" panose="00000500000000000000" pitchFamily="2" charset="0"/>
              </a:rPr>
              <a:t>, explique </a:t>
            </a:r>
            <a:r>
              <a:rPr lang="fr-FR" sz="1500" dirty="0" err="1">
                <a:solidFill>
                  <a:srgbClr val="025927"/>
                </a:solidFill>
                <a:latin typeface="Barlow" panose="00000500000000000000" pitchFamily="2" charset="0"/>
              </a:rPr>
              <a:t>Noy</a:t>
            </a:r>
            <a:r>
              <a:rPr lang="fr-FR" sz="1500" dirty="0">
                <a:solidFill>
                  <a:srgbClr val="025927"/>
                </a:solidFill>
                <a:latin typeface="Barlow" panose="00000500000000000000" pitchFamily="2" charset="0"/>
              </a:rPr>
              <a:t>, une jeune fille de 17 ans au sourire doux, née dans un village animiste de l’extrême nord du pays. </a:t>
            </a:r>
            <a:r>
              <a:rPr lang="fr-FR" sz="1500" b="1" dirty="0">
                <a:solidFill>
                  <a:srgbClr val="025927"/>
                </a:solidFill>
                <a:latin typeface="Barlow" panose="00000500000000000000" pitchFamily="2" charset="0"/>
              </a:rPr>
              <a:t>Les conditions de travail étaient difficiles pour des enfants</a:t>
            </a:r>
            <a:r>
              <a:rPr lang="fr-FR" sz="1500" dirty="0">
                <a:solidFill>
                  <a:srgbClr val="025927"/>
                </a:solidFill>
                <a:latin typeface="Barlow" panose="00000500000000000000" pitchFamily="2" charset="0"/>
              </a:rPr>
              <a:t>, poursuit-elle. </a:t>
            </a:r>
            <a:r>
              <a:rPr lang="fr-FR" sz="1500" b="1" dirty="0">
                <a:solidFill>
                  <a:srgbClr val="025927"/>
                </a:solidFill>
                <a:latin typeface="Barlow" panose="00000500000000000000" pitchFamily="2" charset="0"/>
              </a:rPr>
              <a:t>Nous étions isolés à cause de notre handicap, d’autant plus que les écoles ne pouvaient pas nous accueillir. Heureusement, avec mon frère, nous nous soutenions et communiquions en gribouillant sur des papiers</a:t>
            </a:r>
            <a:r>
              <a:rPr lang="fr-FR" sz="1500" dirty="0">
                <a:solidFill>
                  <a:srgbClr val="025927"/>
                </a:solidFill>
                <a:latin typeface="Barlow" panose="00000500000000000000" pitchFamily="2" charset="0"/>
              </a:rPr>
              <a:t>.</a:t>
            </a:r>
            <a:endParaRPr lang="fr-FR" sz="1688" dirty="0">
              <a:solidFill>
                <a:srgbClr val="025927"/>
              </a:solidFill>
            </a:endParaRPr>
          </a:p>
        </p:txBody>
      </p:sp>
      <p:sp>
        <p:nvSpPr>
          <p:cNvPr id="5" name="TextBox 5"/>
          <p:cNvSpPr txBox="1"/>
          <p:nvPr/>
        </p:nvSpPr>
        <p:spPr>
          <a:xfrm>
            <a:off x="1381366" y="2883102"/>
            <a:ext cx="1928813" cy="243656"/>
          </a:xfrm>
          <a:prstGeom prst="rect">
            <a:avLst/>
          </a:prstGeom>
        </p:spPr>
        <p:txBody>
          <a:bodyPr wrap="square" lIns="0" tIns="0" rIns="0" bIns="0" rtlCol="0" anchor="t">
            <a:spAutoFit/>
          </a:bodyPr>
          <a:lstStyle/>
          <a:p>
            <a:pPr algn="ctr">
              <a:lnSpc>
                <a:spcPts val="1926"/>
              </a:lnSpc>
            </a:pPr>
            <a:r>
              <a:rPr lang="en-US" sz="1875" spc="217" dirty="0">
                <a:solidFill>
                  <a:srgbClr val="EF6230"/>
                </a:solidFill>
                <a:latin typeface="Lato Heavy"/>
              </a:rPr>
              <a:t>NOY</a:t>
            </a:r>
          </a:p>
        </p:txBody>
      </p:sp>
      <p:pic>
        <p:nvPicPr>
          <p:cNvPr id="12" name="Image 11">
            <a:extLst>
              <a:ext uri="{FF2B5EF4-FFF2-40B4-BE49-F238E27FC236}">
                <a16:creationId xmlns:a16="http://schemas.microsoft.com/office/drawing/2014/main" id="{8FCB2B43-13AB-4286-A39A-707E10F23845}"/>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561630" y="368153"/>
            <a:ext cx="3279288" cy="2442907"/>
          </a:xfrm>
          <a:prstGeom prst="roundRect">
            <a:avLst/>
          </a:prstGeom>
        </p:spPr>
      </p:pic>
      <p:pic>
        <p:nvPicPr>
          <p:cNvPr id="17" name="Image 16">
            <a:extLst>
              <a:ext uri="{FF2B5EF4-FFF2-40B4-BE49-F238E27FC236}">
                <a16:creationId xmlns:a16="http://schemas.microsoft.com/office/drawing/2014/main" id="{D9036C43-BE67-4B92-85B8-E7AE2E3C5025}"/>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214937" y="4143304"/>
            <a:ext cx="3803732" cy="2537089"/>
          </a:xfrm>
          <a:prstGeom prst="rect">
            <a:avLst/>
          </a:prstGeom>
        </p:spPr>
      </p:pic>
      <p:sp>
        <p:nvSpPr>
          <p:cNvPr id="28" name="Freeform 16">
            <a:extLst>
              <a:ext uri="{FF2B5EF4-FFF2-40B4-BE49-F238E27FC236}">
                <a16:creationId xmlns:a16="http://schemas.microsoft.com/office/drawing/2014/main" id="{7491EF49-8F34-4B20-89D1-695422407342}"/>
              </a:ext>
            </a:extLst>
          </p:cNvPr>
          <p:cNvSpPr/>
          <p:nvPr/>
        </p:nvSpPr>
        <p:spPr>
          <a:xfrm>
            <a:off x="5680364" y="280034"/>
            <a:ext cx="2872878" cy="907479"/>
          </a:xfrm>
          <a:custGeom>
            <a:avLst/>
            <a:gdLst/>
            <a:ahLst/>
            <a:cxnLst/>
            <a:rect l="l" t="t" r="r" b="b"/>
            <a:pathLst>
              <a:path w="1443998" h="309035">
                <a:moveTo>
                  <a:pt x="0" y="0"/>
                </a:moveTo>
                <a:lnTo>
                  <a:pt x="1443998" y="0"/>
                </a:lnTo>
                <a:lnTo>
                  <a:pt x="1443998" y="309035"/>
                </a:lnTo>
                <a:lnTo>
                  <a:pt x="0" y="309035"/>
                </a:lnTo>
                <a:close/>
              </a:path>
            </a:pathLst>
          </a:custGeom>
          <a:solidFill>
            <a:srgbClr val="FBD370"/>
          </a:solidFill>
          <a:ln>
            <a:noFill/>
          </a:ln>
          <a:effectLst>
            <a:softEdge rad="63500"/>
          </a:effectLst>
        </p:spPr>
        <p:txBody>
          <a:bodyPr/>
          <a:lstStyle/>
          <a:p>
            <a:pPr algn="ctr"/>
            <a:endParaRPr lang="fr-FR" sz="1688" b="1" dirty="0">
              <a:solidFill>
                <a:srgbClr val="3F1C20"/>
              </a:solidFill>
              <a:latin typeface="Barlow" panose="00000500000000000000" pitchFamily="2" charset="0"/>
            </a:endParaRPr>
          </a:p>
          <a:p>
            <a:pPr algn="ctr"/>
            <a:r>
              <a:rPr lang="fr-FR" sz="1688" b="1" dirty="0">
                <a:solidFill>
                  <a:srgbClr val="3F1C20"/>
                </a:solidFill>
                <a:latin typeface="Barlow" panose="00000500000000000000" pitchFamily="2" charset="0"/>
              </a:rPr>
              <a:t>Le rêve de </a:t>
            </a:r>
            <a:r>
              <a:rPr lang="fr-FR" sz="1688" b="1" dirty="0" err="1">
                <a:solidFill>
                  <a:srgbClr val="3F1C20"/>
                </a:solidFill>
                <a:latin typeface="Barlow" panose="00000500000000000000" pitchFamily="2" charset="0"/>
              </a:rPr>
              <a:t>Phout</a:t>
            </a:r>
            <a:endParaRPr lang="fr-FR" sz="1688" b="1" dirty="0">
              <a:solidFill>
                <a:srgbClr val="3F1C20"/>
              </a:solidFill>
              <a:latin typeface="Barlow" panose="00000500000000000000" pitchFamily="2" charset="0"/>
            </a:endParaRPr>
          </a:p>
          <a:p>
            <a:r>
              <a:rPr lang="fr-FR" sz="1688" b="1" dirty="0">
                <a:solidFill>
                  <a:srgbClr val="3F1C20"/>
                </a:solidFill>
                <a:latin typeface="Barlow" panose="00000500000000000000" pitchFamily="2" charset="0"/>
              </a:rPr>
              <a:t>  </a:t>
            </a:r>
          </a:p>
        </p:txBody>
      </p:sp>
      <p:pic>
        <p:nvPicPr>
          <p:cNvPr id="20" name="Image 19">
            <a:extLst>
              <a:ext uri="{FF2B5EF4-FFF2-40B4-BE49-F238E27FC236}">
                <a16:creationId xmlns:a16="http://schemas.microsoft.com/office/drawing/2014/main" id="{0972B1D6-1FE0-4415-A497-D2790AD3AC75}"/>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219904" y="958362"/>
            <a:ext cx="3803731" cy="2537088"/>
          </a:xfrm>
          <a:prstGeom prst="rect">
            <a:avLst/>
          </a:prstGeom>
        </p:spPr>
      </p:pic>
    </p:spTree>
    <p:extLst>
      <p:ext uri="{BB962C8B-B14F-4D97-AF65-F5344CB8AC3E}">
        <p14:creationId xmlns:p14="http://schemas.microsoft.com/office/powerpoint/2010/main" val="9880287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CDE43EC7-18AD-434E-9487-59FBB70CF0F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46"/>
          <a:stretch/>
        </p:blipFill>
        <p:spPr>
          <a:xfrm>
            <a:off x="-1" y="1"/>
            <a:ext cx="9144001" cy="6858000"/>
          </a:xfrm>
          <a:prstGeom prst="rect">
            <a:avLst/>
          </a:prstGeom>
        </p:spPr>
      </p:pic>
      <p:sp>
        <p:nvSpPr>
          <p:cNvPr id="3" name="Rectangle 2">
            <a:extLst>
              <a:ext uri="{FF2B5EF4-FFF2-40B4-BE49-F238E27FC236}">
                <a16:creationId xmlns:a16="http://schemas.microsoft.com/office/drawing/2014/main" id="{9D438970-BC22-471E-8078-9801AC1D90B8}"/>
              </a:ext>
            </a:extLst>
          </p:cNvPr>
          <p:cNvSpPr/>
          <p:nvPr/>
        </p:nvSpPr>
        <p:spPr>
          <a:xfrm>
            <a:off x="0" y="302665"/>
            <a:ext cx="6300192" cy="822079"/>
          </a:xfrm>
          <a:prstGeom prst="rect">
            <a:avLst/>
          </a:prstGeom>
          <a:solidFill>
            <a:srgbClr val="7FB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fr-FR" sz="1350" dirty="0">
              <a:latin typeface="Barlow" panose="00000500000000000000" pitchFamily="2" charset="0"/>
            </a:endParaRPr>
          </a:p>
          <a:p>
            <a:pPr>
              <a:defRPr/>
            </a:pPr>
            <a:endParaRPr lang="fr-FR" sz="1350" dirty="0">
              <a:latin typeface="Barlow" panose="00000500000000000000" pitchFamily="2" charset="0"/>
            </a:endParaRPr>
          </a:p>
        </p:txBody>
      </p:sp>
      <p:sp>
        <p:nvSpPr>
          <p:cNvPr id="4" name="ZoneTexte 3">
            <a:extLst>
              <a:ext uri="{FF2B5EF4-FFF2-40B4-BE49-F238E27FC236}">
                <a16:creationId xmlns:a16="http://schemas.microsoft.com/office/drawing/2014/main" id="{5209AA25-95C2-4470-88F8-D4DFB9B9C553}"/>
              </a:ext>
            </a:extLst>
          </p:cNvPr>
          <p:cNvSpPr txBox="1"/>
          <p:nvPr/>
        </p:nvSpPr>
        <p:spPr>
          <a:xfrm>
            <a:off x="298995" y="390537"/>
            <a:ext cx="5702202" cy="646331"/>
          </a:xfrm>
          <a:prstGeom prst="rect">
            <a:avLst/>
          </a:prstGeom>
          <a:noFill/>
        </p:spPr>
        <p:txBody>
          <a:bodyPr wrap="none" rtlCol="0">
            <a:spAutoFit/>
          </a:bodyPr>
          <a:lstStyle/>
          <a:p>
            <a:r>
              <a:rPr lang="fr-FR" sz="3600" b="1" dirty="0">
                <a:solidFill>
                  <a:schemeClr val="bg1"/>
                </a:solidFill>
                <a:latin typeface="+mj-lt"/>
              </a:rPr>
              <a:t>Il était une fois en 1958…</a:t>
            </a:r>
          </a:p>
        </p:txBody>
      </p:sp>
      <p:sp>
        <p:nvSpPr>
          <p:cNvPr id="6" name="ZoneTexte 5">
            <a:extLst>
              <a:ext uri="{FF2B5EF4-FFF2-40B4-BE49-F238E27FC236}">
                <a16:creationId xmlns:a16="http://schemas.microsoft.com/office/drawing/2014/main" id="{0DB6B899-1753-41F9-8E2E-350BB56889D1}"/>
              </a:ext>
            </a:extLst>
          </p:cNvPr>
          <p:cNvSpPr txBox="1"/>
          <p:nvPr/>
        </p:nvSpPr>
        <p:spPr>
          <a:xfrm>
            <a:off x="6627264" y="148164"/>
            <a:ext cx="2432706" cy="1131079"/>
          </a:xfrm>
          <a:prstGeom prst="rect">
            <a:avLst/>
          </a:prstGeom>
          <a:noFill/>
        </p:spPr>
        <p:txBody>
          <a:bodyPr wrap="square">
            <a:spAutoFit/>
          </a:bodyPr>
          <a:lstStyle/>
          <a:p>
            <a:r>
              <a:rPr lang="fr-FR" sz="1350" dirty="0">
                <a:solidFill>
                  <a:srgbClr val="FFFFFF"/>
                </a:solidFill>
                <a:latin typeface="Barlow" panose="00000500000000000000" pitchFamily="2" charset="0"/>
              </a:rPr>
              <a:t>« J’aurais pu arrêter mes “prétentions” à ces deux enfants, mais sur place, tant de gosses nous tendaient les bras…» René PECHARD</a:t>
            </a:r>
          </a:p>
        </p:txBody>
      </p:sp>
      <p:sp>
        <p:nvSpPr>
          <p:cNvPr id="10" name="ZoneTexte 9">
            <a:extLst>
              <a:ext uri="{FF2B5EF4-FFF2-40B4-BE49-F238E27FC236}">
                <a16:creationId xmlns:a16="http://schemas.microsoft.com/office/drawing/2014/main" id="{63272749-95E2-484A-9BCB-BFD4D08CBF6D}"/>
              </a:ext>
            </a:extLst>
          </p:cNvPr>
          <p:cNvSpPr txBox="1"/>
          <p:nvPr/>
        </p:nvSpPr>
        <p:spPr>
          <a:xfrm>
            <a:off x="6900642" y="5733256"/>
            <a:ext cx="1885950" cy="715581"/>
          </a:xfrm>
          <a:prstGeom prst="rect">
            <a:avLst/>
          </a:prstGeom>
          <a:noFill/>
        </p:spPr>
        <p:txBody>
          <a:bodyPr wrap="square">
            <a:spAutoFit/>
          </a:bodyPr>
          <a:lstStyle/>
          <a:p>
            <a:pPr algn="ctr"/>
            <a:r>
              <a:rPr lang="fr-FR" sz="1350" dirty="0">
                <a:latin typeface="Barlow" panose="00000500000000000000" pitchFamily="2" charset="0"/>
              </a:rPr>
              <a:t>« Il y a plus de joie à voir un enfant à l’école que dans la rue. » </a:t>
            </a:r>
          </a:p>
        </p:txBody>
      </p:sp>
      <p:pic>
        <p:nvPicPr>
          <p:cNvPr id="7" name="Image 6">
            <a:extLst>
              <a:ext uri="{FF2B5EF4-FFF2-40B4-BE49-F238E27FC236}">
                <a16:creationId xmlns:a16="http://schemas.microsoft.com/office/drawing/2014/main" id="{AC59BAC4-0334-48A4-B11E-0172BD6E7BC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07302" y="1235661"/>
            <a:ext cx="3084825" cy="4386678"/>
          </a:xfrm>
          <a:prstGeom prst="rect">
            <a:avLst/>
          </a:prstGeom>
        </p:spPr>
      </p:pic>
    </p:spTree>
    <p:extLst>
      <p:ext uri="{BB962C8B-B14F-4D97-AF65-F5344CB8AC3E}">
        <p14:creationId xmlns:p14="http://schemas.microsoft.com/office/powerpoint/2010/main" val="208709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sez="http://schemas.microsoft.com/office/powerpoint/2016/sectionzoom">
        <mc:Choice Requires="psez">
          <p:graphicFrame>
            <p:nvGraphicFramePr>
              <p:cNvPr id="30" name="Zoom de section 29">
                <a:extLst>
                  <a:ext uri="{FF2B5EF4-FFF2-40B4-BE49-F238E27FC236}">
                    <a16:creationId xmlns:a16="http://schemas.microsoft.com/office/drawing/2014/main" id="{9A3B23BF-3215-45A3-BEC4-8CC2B867525D}"/>
                  </a:ext>
                </a:extLst>
              </p:cNvPr>
              <p:cNvGraphicFramePr>
                <a:graphicFrameLocks noChangeAspect="1"/>
              </p:cNvGraphicFramePr>
              <p:nvPr/>
            </p:nvGraphicFramePr>
            <p:xfrm>
              <a:off x="6778135" y="4353007"/>
              <a:ext cx="2286000" cy="1714500"/>
            </p:xfrm>
            <a:graphic>
              <a:graphicData uri="http://schemas.microsoft.com/office/powerpoint/2016/sectionzoom">
                <psez:sectionZm>
                  <psez:sectionZmObj sectionId="{E9A76216-736D-477C-9B4A-FDF8C672DD1E}">
                    <psez:zmPr id="{F52C5B91-E759-4934-8579-E223A6C2EADD}" transitionDur="1000">
                      <p166:blipFill xmlns:p166="http://schemas.microsoft.com/office/powerpoint/2016/6/main">
                        <a:blip r:embed="rId3"/>
                        <a:stretch>
                          <a:fillRect/>
                        </a:stretch>
                      </p166:blipFill>
                      <p166:spPr xmlns:p166="http://schemas.microsoft.com/office/powerpoint/2016/6/main">
                        <a:xfrm>
                          <a:off x="0" y="0"/>
                          <a:ext cx="2286000" cy="1714500"/>
                        </a:xfrm>
                        <a:prstGeom prst="rect">
                          <a:avLst/>
                        </a:prstGeom>
                        <a:ln w="3175">
                          <a:solidFill>
                            <a:prstClr val="ltGray"/>
                          </a:solidFill>
                        </a:ln>
                      </p166:spPr>
                    </psez:zmPr>
                  </psez:sectionZmObj>
                </psez:sectionZm>
              </a:graphicData>
            </a:graphic>
          </p:graphicFrame>
        </mc:Choice>
        <mc:Fallback xmlns="">
          <p:pic>
            <p:nvPicPr>
              <p:cNvPr id="30" name="Zoom de section 29">
                <a:hlinkClick r:id="rId4" action="ppaction://hlinksldjump"/>
                <a:extLst>
                  <a:ext uri="{FF2B5EF4-FFF2-40B4-BE49-F238E27FC236}">
                    <a16:creationId xmlns:a16="http://schemas.microsoft.com/office/drawing/2014/main" id="{9A3B23BF-3215-45A3-BEC4-8CC2B867525D}"/>
                  </a:ext>
                </a:extLst>
              </p:cNvPr>
              <p:cNvPicPr>
                <a:picLocks noGrp="1" noRot="1" noChangeAspect="1" noMove="1" noResize="1" noEditPoints="1" noAdjustHandles="1" noChangeArrowheads="1" noChangeShapeType="1"/>
              </p:cNvPicPr>
              <p:nvPr/>
            </p:nvPicPr>
            <p:blipFill>
              <a:blip r:embed="rId5"/>
              <a:stretch>
                <a:fillRect/>
              </a:stretch>
            </p:blipFill>
            <p:spPr>
              <a:xfrm>
                <a:off x="6778135" y="4353007"/>
                <a:ext cx="2286000" cy="17145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34" name="Zoom de section 33">
                <a:extLst>
                  <a:ext uri="{FF2B5EF4-FFF2-40B4-BE49-F238E27FC236}">
                    <a16:creationId xmlns:a16="http://schemas.microsoft.com/office/drawing/2014/main" id="{DDBAC6BE-AA89-4216-9252-D5DCAD04C2A8}"/>
                  </a:ext>
                </a:extLst>
              </p:cNvPr>
              <p:cNvGraphicFramePr>
                <a:graphicFrameLocks noChangeAspect="1"/>
              </p:cNvGraphicFramePr>
              <p:nvPr/>
            </p:nvGraphicFramePr>
            <p:xfrm>
              <a:off x="6830083" y="415831"/>
              <a:ext cx="2286000" cy="1714500"/>
            </p:xfrm>
            <a:graphic>
              <a:graphicData uri="http://schemas.microsoft.com/office/powerpoint/2016/sectionzoom">
                <psez:sectionZm>
                  <psez:sectionZmObj sectionId="{62577980-5F38-4D6D-80A7-1EA47E8F2330}">
                    <psez:zmPr id="{FCC15DD8-7BFE-4B69-B9A3-BAF1161719D6}" transitionDur="1000">
                      <p166:blipFill xmlns:p166="http://schemas.microsoft.com/office/powerpoint/2016/6/main">
                        <a:blip r:embed="rId6"/>
                        <a:stretch>
                          <a:fillRect/>
                        </a:stretch>
                      </p166:blipFill>
                      <p166:spPr xmlns:p166="http://schemas.microsoft.com/office/powerpoint/2016/6/main">
                        <a:xfrm>
                          <a:off x="0" y="0"/>
                          <a:ext cx="2286000" cy="1714500"/>
                        </a:xfrm>
                        <a:prstGeom prst="rect">
                          <a:avLst/>
                        </a:prstGeom>
                        <a:ln w="3175">
                          <a:solidFill>
                            <a:prstClr val="ltGray"/>
                          </a:solidFill>
                        </a:ln>
                      </p166:spPr>
                    </psez:zmPr>
                  </psez:sectionZmObj>
                </psez:sectionZm>
              </a:graphicData>
            </a:graphic>
          </p:graphicFrame>
        </mc:Choice>
        <mc:Fallback xmlns="">
          <p:pic>
            <p:nvPicPr>
              <p:cNvPr id="34" name="Zoom de section 33">
                <a:hlinkClick r:id="rId7" action="ppaction://hlinksldjump"/>
                <a:extLst>
                  <a:ext uri="{FF2B5EF4-FFF2-40B4-BE49-F238E27FC236}">
                    <a16:creationId xmlns:a16="http://schemas.microsoft.com/office/drawing/2014/main" id="{DDBAC6BE-AA89-4216-9252-D5DCAD04C2A8}"/>
                  </a:ext>
                </a:extLst>
              </p:cNvPr>
              <p:cNvPicPr>
                <a:picLocks noGrp="1" noRot="1" noChangeAspect="1" noMove="1" noResize="1" noEditPoints="1" noAdjustHandles="1" noChangeArrowheads="1" noChangeShapeType="1"/>
              </p:cNvPicPr>
              <p:nvPr/>
            </p:nvPicPr>
            <p:blipFill>
              <a:blip r:embed="rId8"/>
              <a:stretch>
                <a:fillRect/>
              </a:stretch>
            </p:blipFill>
            <p:spPr>
              <a:xfrm>
                <a:off x="6830083" y="415831"/>
                <a:ext cx="2286000" cy="17145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32" name="Zoom de section 31">
                <a:extLst>
                  <a:ext uri="{FF2B5EF4-FFF2-40B4-BE49-F238E27FC236}">
                    <a16:creationId xmlns:a16="http://schemas.microsoft.com/office/drawing/2014/main" id="{7F358B32-82B7-401A-AA2A-BC5E6AD04653}"/>
                  </a:ext>
                </a:extLst>
              </p:cNvPr>
              <p:cNvGraphicFramePr>
                <a:graphicFrameLocks noChangeAspect="1"/>
              </p:cNvGraphicFramePr>
              <p:nvPr/>
            </p:nvGraphicFramePr>
            <p:xfrm>
              <a:off x="251520" y="245356"/>
              <a:ext cx="2286000" cy="1714500"/>
            </p:xfrm>
            <a:graphic>
              <a:graphicData uri="http://schemas.microsoft.com/office/powerpoint/2016/sectionzoom">
                <psez:sectionZm>
                  <psez:sectionZmObj sectionId="{2C30C383-0FF3-436A-B4CE-3C5668257DEE}">
                    <psez:zmPr id="{BFABF7B4-BACC-4918-B4F3-65739F844125}" transitionDur="1000">
                      <p166:blipFill xmlns:p166="http://schemas.microsoft.com/office/powerpoint/2016/6/main">
                        <a:blip r:embed="rId9"/>
                        <a:stretch>
                          <a:fillRect/>
                        </a:stretch>
                      </p166:blipFill>
                      <p166:spPr xmlns:p166="http://schemas.microsoft.com/office/powerpoint/2016/6/main">
                        <a:xfrm>
                          <a:off x="0" y="0"/>
                          <a:ext cx="2286000" cy="1714500"/>
                        </a:xfrm>
                        <a:prstGeom prst="rect">
                          <a:avLst/>
                        </a:prstGeom>
                        <a:ln w="3175">
                          <a:solidFill>
                            <a:prstClr val="ltGray"/>
                          </a:solidFill>
                        </a:ln>
                      </p166:spPr>
                    </psez:zmPr>
                  </psez:sectionZmObj>
                </psez:sectionZm>
              </a:graphicData>
            </a:graphic>
          </p:graphicFrame>
        </mc:Choice>
        <mc:Fallback xmlns="">
          <p:pic>
            <p:nvPicPr>
              <p:cNvPr id="32" name="Zoom de section 31">
                <a:hlinkClick r:id="rId10" action="ppaction://hlinksldjump"/>
                <a:extLst>
                  <a:ext uri="{FF2B5EF4-FFF2-40B4-BE49-F238E27FC236}">
                    <a16:creationId xmlns:a16="http://schemas.microsoft.com/office/drawing/2014/main" id="{7F358B32-82B7-401A-AA2A-BC5E6AD04653}"/>
                  </a:ext>
                </a:extLst>
              </p:cNvPr>
              <p:cNvPicPr>
                <a:picLocks noGrp="1" noRot="1" noChangeAspect="1" noMove="1" noResize="1" noEditPoints="1" noAdjustHandles="1" noChangeArrowheads="1" noChangeShapeType="1"/>
              </p:cNvPicPr>
              <p:nvPr/>
            </p:nvPicPr>
            <p:blipFill>
              <a:blip r:embed="rId11"/>
              <a:stretch>
                <a:fillRect/>
              </a:stretch>
            </p:blipFill>
            <p:spPr>
              <a:xfrm>
                <a:off x="251520" y="245356"/>
                <a:ext cx="2286000" cy="1714500"/>
              </a:xfrm>
              <a:prstGeom prst="rect">
                <a:avLst/>
              </a:prstGeom>
              <a:ln w="3175">
                <a:solidFill>
                  <a:prstClr val="ltGray"/>
                </a:solidFill>
              </a:ln>
            </p:spPr>
          </p:pic>
        </mc:Fallback>
      </mc:AlternateContent>
      <p:pic>
        <p:nvPicPr>
          <p:cNvPr id="3" name="Image 2">
            <a:extLst>
              <a:ext uri="{FF2B5EF4-FFF2-40B4-BE49-F238E27FC236}">
                <a16:creationId xmlns:a16="http://schemas.microsoft.com/office/drawing/2014/main" id="{844FA333-ADB2-4418-8C79-7CE055EEDA51}"/>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2084956" y="1089579"/>
            <a:ext cx="5123459" cy="4261375"/>
          </a:xfrm>
          <a:prstGeom prst="ellipse">
            <a:avLst/>
          </a:prstGeom>
        </p:spPr>
      </p:pic>
      <mc:AlternateContent xmlns:mc="http://schemas.openxmlformats.org/markup-compatibility/2006" xmlns:psez="http://schemas.microsoft.com/office/powerpoint/2016/sectionzoom">
        <mc:Choice Requires="psez">
          <p:graphicFrame>
            <p:nvGraphicFramePr>
              <p:cNvPr id="25" name="Zoom de section 24">
                <a:extLst>
                  <a:ext uri="{FF2B5EF4-FFF2-40B4-BE49-F238E27FC236}">
                    <a16:creationId xmlns:a16="http://schemas.microsoft.com/office/drawing/2014/main" id="{DFA83F64-AC81-44AB-8D59-4F8888828DFF}"/>
                  </a:ext>
                </a:extLst>
              </p:cNvPr>
              <p:cNvGraphicFramePr>
                <a:graphicFrameLocks noChangeAspect="1"/>
              </p:cNvGraphicFramePr>
              <p:nvPr/>
            </p:nvGraphicFramePr>
            <p:xfrm>
              <a:off x="456222" y="4692801"/>
              <a:ext cx="2286000" cy="1714500"/>
            </p:xfrm>
            <a:graphic>
              <a:graphicData uri="http://schemas.microsoft.com/office/powerpoint/2016/sectionzoom">
                <psez:sectionZm>
                  <psez:sectionZmObj sectionId="{68C90C7D-E995-416D-86AF-99C988D0CD1E}">
                    <psez:zmPr id="{B0C07E81-2A46-4DBE-91BF-E06411535BF7}" transitionDur="1000">
                      <p166:blipFill xmlns:p166="http://schemas.microsoft.com/office/powerpoint/2016/6/main">
                        <a:blip r:embed="rId13"/>
                        <a:stretch>
                          <a:fillRect/>
                        </a:stretch>
                      </p166:blipFill>
                      <p166:spPr xmlns:p166="http://schemas.microsoft.com/office/powerpoint/2016/6/main">
                        <a:xfrm>
                          <a:off x="0" y="0"/>
                          <a:ext cx="2286000" cy="1714500"/>
                        </a:xfrm>
                        <a:prstGeom prst="rect">
                          <a:avLst/>
                        </a:prstGeom>
                        <a:ln w="3175">
                          <a:solidFill>
                            <a:prstClr val="ltGray"/>
                          </a:solidFill>
                        </a:ln>
                      </p166:spPr>
                    </psez:zmPr>
                  </psez:sectionZmObj>
                </psez:sectionZm>
              </a:graphicData>
            </a:graphic>
          </p:graphicFrame>
        </mc:Choice>
        <mc:Fallback xmlns="">
          <p:pic>
            <p:nvPicPr>
              <p:cNvPr id="25" name="Zoom de section 24">
                <a:hlinkClick r:id="rId14" action="ppaction://hlinksldjump"/>
                <a:extLst>
                  <a:ext uri="{FF2B5EF4-FFF2-40B4-BE49-F238E27FC236}">
                    <a16:creationId xmlns:a16="http://schemas.microsoft.com/office/drawing/2014/main" id="{DFA83F64-AC81-44AB-8D59-4F8888828DFF}"/>
                  </a:ext>
                </a:extLst>
              </p:cNvPr>
              <p:cNvPicPr>
                <a:picLocks noGrp="1" noRot="1" noChangeAspect="1" noMove="1" noResize="1" noEditPoints="1" noAdjustHandles="1" noChangeArrowheads="1" noChangeShapeType="1"/>
              </p:cNvPicPr>
              <p:nvPr/>
            </p:nvPicPr>
            <p:blipFill>
              <a:blip r:embed="rId15"/>
              <a:stretch>
                <a:fillRect/>
              </a:stretch>
            </p:blipFill>
            <p:spPr>
              <a:xfrm>
                <a:off x="456222" y="4692801"/>
                <a:ext cx="2286000" cy="1714500"/>
              </a:xfrm>
              <a:prstGeom prst="rect">
                <a:avLst/>
              </a:prstGeom>
              <a:ln w="3175">
                <a:solidFill>
                  <a:prstClr val="ltGray"/>
                </a:solidFill>
              </a:ln>
            </p:spPr>
          </p:pic>
        </mc:Fallback>
      </mc:AlternateContent>
      <p:pic>
        <p:nvPicPr>
          <p:cNvPr id="12" name="Picture 7">
            <a:extLst>
              <a:ext uri="{FF2B5EF4-FFF2-40B4-BE49-F238E27FC236}">
                <a16:creationId xmlns:a16="http://schemas.microsoft.com/office/drawing/2014/main" id="{D1AE0A34-824C-4999-9604-BEDD1F7D4631}"/>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a:fillRect/>
          </a:stretch>
        </p:blipFill>
        <p:spPr>
          <a:xfrm rot="19919541">
            <a:off x="196228" y="4013129"/>
            <a:ext cx="537150" cy="767356"/>
          </a:xfrm>
          <a:prstGeom prst="rect">
            <a:avLst/>
          </a:prstGeom>
        </p:spPr>
      </p:pic>
      <p:pic>
        <p:nvPicPr>
          <p:cNvPr id="8" name="Picture 6">
            <a:extLst>
              <a:ext uri="{FF2B5EF4-FFF2-40B4-BE49-F238E27FC236}">
                <a16:creationId xmlns:a16="http://schemas.microsoft.com/office/drawing/2014/main" id="{B721C63C-7B5D-4B16-94EC-FB33DD06F050}"/>
              </a:ext>
            </a:extLst>
          </p:cNvPr>
          <p:cNvPicPr>
            <a:picLocks noChangeAspect="1"/>
          </p:cNvPicPr>
          <p:nvPr/>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a:stretch>
            <a:fillRect/>
          </a:stretch>
        </p:blipFill>
        <p:spPr>
          <a:xfrm rot="16200000">
            <a:off x="6208465" y="5023158"/>
            <a:ext cx="511921" cy="731316"/>
          </a:xfrm>
          <a:prstGeom prst="rect">
            <a:avLst/>
          </a:prstGeom>
        </p:spPr>
      </p:pic>
      <p:pic>
        <p:nvPicPr>
          <p:cNvPr id="13" name="Picture 5">
            <a:extLst>
              <a:ext uri="{FF2B5EF4-FFF2-40B4-BE49-F238E27FC236}">
                <a16:creationId xmlns:a16="http://schemas.microsoft.com/office/drawing/2014/main" id="{133316A8-D913-42BC-8329-37CA56927606}"/>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a:fillRect/>
          </a:stretch>
        </p:blipFill>
        <p:spPr>
          <a:xfrm rot="518310">
            <a:off x="8454721" y="-286232"/>
            <a:ext cx="557698" cy="796711"/>
          </a:xfrm>
          <a:prstGeom prst="rect">
            <a:avLst/>
          </a:prstGeom>
        </p:spPr>
      </p:pic>
      <p:pic>
        <p:nvPicPr>
          <p:cNvPr id="11" name="Picture 4">
            <a:extLst>
              <a:ext uri="{FF2B5EF4-FFF2-40B4-BE49-F238E27FC236}">
                <a16:creationId xmlns:a16="http://schemas.microsoft.com/office/drawing/2014/main" id="{2FE5F7A3-1918-4BA3-BB0C-1E984754AE68}"/>
              </a:ext>
            </a:extLst>
          </p:cNvPr>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rcRect/>
          <a:stretch>
            <a:fillRect/>
          </a:stretch>
        </p:blipFill>
        <p:spPr>
          <a:xfrm rot="1462372">
            <a:off x="2200782" y="-402538"/>
            <a:ext cx="563555" cy="805077"/>
          </a:xfrm>
          <a:prstGeom prst="rect">
            <a:avLst/>
          </a:prstGeom>
        </p:spPr>
      </p:pic>
      <mc:AlternateContent xmlns:mc="http://schemas.openxmlformats.org/markup-compatibility/2006" xmlns:psez="http://schemas.microsoft.com/office/powerpoint/2016/sectionzoom">
        <mc:Choice Requires="psez">
          <p:graphicFrame>
            <p:nvGraphicFramePr>
              <p:cNvPr id="36" name="Zoom de section 35">
                <a:extLst>
                  <a:ext uri="{FF2B5EF4-FFF2-40B4-BE49-F238E27FC236}">
                    <a16:creationId xmlns:a16="http://schemas.microsoft.com/office/drawing/2014/main" id="{2D39579A-DD5E-430D-AF58-BA4C191AE348}"/>
                  </a:ext>
                </a:extLst>
              </p:cNvPr>
              <p:cNvGraphicFramePr>
                <a:graphicFrameLocks noChangeAspect="1"/>
              </p:cNvGraphicFramePr>
              <p:nvPr/>
            </p:nvGraphicFramePr>
            <p:xfrm>
              <a:off x="8455874" y="6407301"/>
              <a:ext cx="451434" cy="338576"/>
            </p:xfrm>
            <a:graphic>
              <a:graphicData uri="http://schemas.microsoft.com/office/powerpoint/2016/sectionzoom">
                <psez:sectionZm>
                  <psez:sectionZmObj sectionId="{0983C439-5471-406A-83B9-F17EB405A66B}">
                    <psez:zmPr id="{B45AFAF3-FF55-4257-AC1F-FD2C15151A6E}" transitionDur="1000">
                      <p166:blipFill xmlns:p166="http://schemas.microsoft.com/office/powerpoint/2016/6/main">
                        <a:blip r:embed="rId24"/>
                        <a:stretch>
                          <a:fillRect/>
                        </a:stretch>
                      </p166:blipFill>
                      <p166:spPr xmlns:p166="http://schemas.microsoft.com/office/powerpoint/2016/6/main">
                        <a:xfrm>
                          <a:off x="0" y="0"/>
                          <a:ext cx="451434" cy="338576"/>
                        </a:xfrm>
                        <a:prstGeom prst="rect">
                          <a:avLst/>
                        </a:prstGeom>
                        <a:ln w="3175">
                          <a:solidFill>
                            <a:prstClr val="ltGray"/>
                          </a:solidFill>
                        </a:ln>
                      </p166:spPr>
                    </psez:zmPr>
                  </psez:sectionZmObj>
                </psez:sectionZm>
              </a:graphicData>
            </a:graphic>
          </p:graphicFrame>
        </mc:Choice>
        <mc:Fallback xmlns="">
          <p:pic>
            <p:nvPicPr>
              <p:cNvPr id="36" name="Zoom de section 35">
                <a:hlinkClick r:id="rId25" action="ppaction://hlinksldjump"/>
                <a:extLst>
                  <a:ext uri="{FF2B5EF4-FFF2-40B4-BE49-F238E27FC236}">
                    <a16:creationId xmlns:a16="http://schemas.microsoft.com/office/drawing/2014/main" id="{2D39579A-DD5E-430D-AF58-BA4C191AE348}"/>
                  </a:ext>
                </a:extLst>
              </p:cNvPr>
              <p:cNvPicPr>
                <a:picLocks noGrp="1" noRot="1" noChangeAspect="1" noMove="1" noResize="1" noEditPoints="1" noAdjustHandles="1" noChangeArrowheads="1" noChangeShapeType="1"/>
              </p:cNvPicPr>
              <p:nvPr/>
            </p:nvPicPr>
            <p:blipFill>
              <a:blip r:embed="rId26"/>
              <a:stretch>
                <a:fillRect/>
              </a:stretch>
            </p:blipFill>
            <p:spPr>
              <a:xfrm>
                <a:off x="8455874" y="6407301"/>
                <a:ext cx="451434" cy="338576"/>
              </a:xfrm>
              <a:prstGeom prst="rect">
                <a:avLst/>
              </a:prstGeom>
              <a:ln w="3175">
                <a:solidFill>
                  <a:prstClr val="ltGray"/>
                </a:solidFill>
              </a:ln>
            </p:spPr>
          </p:pic>
        </mc:Fallback>
      </mc:AlternateContent>
    </p:spTree>
    <p:extLst>
      <p:ext uri="{BB962C8B-B14F-4D97-AF65-F5344CB8AC3E}">
        <p14:creationId xmlns:p14="http://schemas.microsoft.com/office/powerpoint/2010/main" val="18791079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2"/>
          <p:cNvSpPr txBox="1"/>
          <p:nvPr/>
        </p:nvSpPr>
        <p:spPr>
          <a:xfrm>
            <a:off x="2771800" y="6015958"/>
            <a:ext cx="3779912" cy="807913"/>
          </a:xfrm>
          <a:prstGeom prst="rect">
            <a:avLst/>
          </a:prstGeom>
        </p:spPr>
        <p:txBody>
          <a:bodyPr wrap="square" lIns="0" tIns="0" rIns="0" bIns="0" rtlCol="0" anchor="t">
            <a:spAutoFit/>
          </a:bodyPr>
          <a:lstStyle/>
          <a:p>
            <a:pPr algn="ctr">
              <a:lnSpc>
                <a:spcPts val="6261"/>
              </a:lnSpc>
            </a:pPr>
            <a:r>
              <a:rPr lang="en-US" sz="5400" b="1" spc="301" dirty="0">
                <a:latin typeface="League Spartan Bold"/>
              </a:rPr>
              <a:t>PRIN</a:t>
            </a:r>
          </a:p>
        </p:txBody>
      </p:sp>
      <p:sp>
        <p:nvSpPr>
          <p:cNvPr id="3" name="TextBox 3"/>
          <p:cNvSpPr txBox="1"/>
          <p:nvPr/>
        </p:nvSpPr>
        <p:spPr>
          <a:xfrm>
            <a:off x="-180528" y="153099"/>
            <a:ext cx="9505056" cy="1107996"/>
          </a:xfrm>
          <a:prstGeom prst="rect">
            <a:avLst/>
          </a:prstGeom>
        </p:spPr>
        <p:txBody>
          <a:bodyPr wrap="square" lIns="0" tIns="0" rIns="0" bIns="0" rtlCol="0" anchor="t">
            <a:spAutoFit/>
          </a:bodyPr>
          <a:lstStyle/>
          <a:p>
            <a:pPr algn="ctr"/>
            <a:r>
              <a:rPr lang="en-US" sz="7200" b="1" spc="203" dirty="0">
                <a:solidFill>
                  <a:srgbClr val="03989E"/>
                </a:solidFill>
                <a:latin typeface="Barlow" panose="00000500000000000000" pitchFamily="2" charset="0"/>
              </a:rPr>
              <a:t>Populations</a:t>
            </a:r>
          </a:p>
        </p:txBody>
      </p:sp>
      <p:pic>
        <p:nvPicPr>
          <p:cNvPr id="6" name="Image 5">
            <a:extLst>
              <a:ext uri="{FF2B5EF4-FFF2-40B4-BE49-F238E27FC236}">
                <a16:creationId xmlns:a16="http://schemas.microsoft.com/office/drawing/2014/main" id="{883EEFFA-C1BD-4698-A5C1-E449A35E1D8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319838" y="1412776"/>
            <a:ext cx="4504324" cy="4446383"/>
          </a:xfrm>
          <a:prstGeom prst="ellipse">
            <a:avLst/>
          </a:prstGeom>
        </p:spPr>
      </p:pic>
    </p:spTree>
    <p:extLst>
      <p:ext uri="{BB962C8B-B14F-4D97-AF65-F5344CB8AC3E}">
        <p14:creationId xmlns:p14="http://schemas.microsoft.com/office/powerpoint/2010/main" val="23985348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03989E"/>
        </a:solidFill>
        <a:effectLst/>
      </p:bgPr>
    </p:bg>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59D03D1D-5CCA-4345-8224-77806CF8DDA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03676" y="2657836"/>
            <a:ext cx="5743731" cy="3831068"/>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rot="5400000">
            <a:off x="7926945" y="5588862"/>
            <a:ext cx="1062511" cy="1166678"/>
          </a:xfrm>
          <a:prstGeom prst="rect">
            <a:avLst/>
          </a:prstGeom>
        </p:spPr>
      </p:pic>
      <p:sp>
        <p:nvSpPr>
          <p:cNvPr id="2" name="TextBox 2"/>
          <p:cNvSpPr txBox="1"/>
          <p:nvPr/>
        </p:nvSpPr>
        <p:spPr>
          <a:xfrm>
            <a:off x="3035458" y="108585"/>
            <a:ext cx="3410960" cy="768415"/>
          </a:xfrm>
          <a:prstGeom prst="rect">
            <a:avLst/>
          </a:prstGeom>
        </p:spPr>
        <p:txBody>
          <a:bodyPr wrap="square" lIns="0" tIns="0" rIns="0" bIns="0" rtlCol="0" anchor="t">
            <a:spAutoFit/>
          </a:bodyPr>
          <a:lstStyle/>
          <a:p>
            <a:pPr algn="ctr">
              <a:lnSpc>
                <a:spcPts val="6261"/>
              </a:lnSpc>
            </a:pPr>
            <a:r>
              <a:rPr lang="en-US" sz="4800" b="1" spc="301" dirty="0">
                <a:solidFill>
                  <a:srgbClr val="FFFFFF"/>
                </a:solidFill>
                <a:latin typeface="League Spartan Bold"/>
              </a:rPr>
              <a:t>PRIN</a:t>
            </a:r>
          </a:p>
        </p:txBody>
      </p:sp>
      <p:pic>
        <p:nvPicPr>
          <p:cNvPr id="5" name="Picture 5"/>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p:blipFill>
        <p:spPr>
          <a:xfrm rot="3843252">
            <a:off x="-296081" y="56322"/>
            <a:ext cx="2713537" cy="1818069"/>
          </a:xfrm>
          <a:prstGeom prst="rect">
            <a:avLst/>
          </a:prstGeom>
        </p:spPr>
      </p:pic>
      <p:pic>
        <p:nvPicPr>
          <p:cNvPr id="6" name="Picture 6"/>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a:fillRect/>
          </a:stretch>
        </p:blipFill>
        <p:spPr>
          <a:xfrm rot="8408597">
            <a:off x="-645801" y="1117057"/>
            <a:ext cx="2268010" cy="509145"/>
          </a:xfrm>
          <a:prstGeom prst="rect">
            <a:avLst/>
          </a:prstGeom>
        </p:spPr>
      </p:pic>
      <p:pic>
        <p:nvPicPr>
          <p:cNvPr id="8" name="Picture 8"/>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a:fillRect/>
          </a:stretch>
        </p:blipFill>
        <p:spPr>
          <a:xfrm rot="3389321">
            <a:off x="-857356" y="3640953"/>
            <a:ext cx="2263671" cy="508171"/>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rot="5400000">
            <a:off x="-509697" y="2743946"/>
            <a:ext cx="1060478" cy="1164446"/>
          </a:xfrm>
          <a:prstGeom prst="rect">
            <a:avLst/>
          </a:prstGeom>
        </p:spPr>
      </p:pic>
      <p:grpSp>
        <p:nvGrpSpPr>
          <p:cNvPr id="12" name="Group 12"/>
          <p:cNvGrpSpPr/>
          <p:nvPr/>
        </p:nvGrpSpPr>
        <p:grpSpPr>
          <a:xfrm>
            <a:off x="6895362" y="103114"/>
            <a:ext cx="2168798" cy="2168798"/>
            <a:chOff x="0" y="0"/>
            <a:chExt cx="812800" cy="812800"/>
          </a:xfrm>
        </p:grpSpPr>
        <p:sp>
          <p:nvSpPr>
            <p:cNvPr id="13" name="Freeform 1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9C8B1"/>
            </a:solidFill>
          </p:spPr>
        </p:sp>
        <p:sp>
          <p:nvSpPr>
            <p:cNvPr id="14" name="TextBox 14"/>
            <p:cNvSpPr txBox="1"/>
            <p:nvPr/>
          </p:nvSpPr>
          <p:spPr>
            <a:xfrm>
              <a:off x="76200" y="38100"/>
              <a:ext cx="660400" cy="698500"/>
            </a:xfrm>
            <a:prstGeom prst="rect">
              <a:avLst/>
            </a:prstGeom>
          </p:spPr>
          <p:txBody>
            <a:bodyPr lIns="47625" tIns="47625" rIns="47625" bIns="47625" rtlCol="0" anchor="ctr"/>
            <a:lstStyle/>
            <a:p>
              <a:pPr algn="ctr">
                <a:lnSpc>
                  <a:spcPts val="1926"/>
                </a:lnSpc>
              </a:pPr>
              <a:endParaRPr sz="1688"/>
            </a:p>
          </p:txBody>
        </p:sp>
      </p:grpSp>
      <p:sp>
        <p:nvSpPr>
          <p:cNvPr id="16" name="Freeform 16"/>
          <p:cNvSpPr/>
          <p:nvPr/>
        </p:nvSpPr>
        <p:spPr>
          <a:xfrm>
            <a:off x="86771" y="2657835"/>
            <a:ext cx="2822053" cy="3328094"/>
          </a:xfrm>
          <a:custGeom>
            <a:avLst/>
            <a:gdLst/>
            <a:ahLst/>
            <a:cxnLst/>
            <a:rect l="l" t="t" r="r" b="b"/>
            <a:pathLst>
              <a:path w="1112528" h="283209">
                <a:moveTo>
                  <a:pt x="0" y="0"/>
                </a:moveTo>
                <a:lnTo>
                  <a:pt x="1112528" y="0"/>
                </a:lnTo>
                <a:lnTo>
                  <a:pt x="1112528" y="283209"/>
                </a:lnTo>
                <a:lnTo>
                  <a:pt x="0" y="283209"/>
                </a:lnTo>
                <a:close/>
              </a:path>
            </a:pathLst>
          </a:custGeom>
          <a:solidFill>
            <a:srgbClr val="FBD370"/>
          </a:solidFill>
        </p:spPr>
        <p:txBody>
          <a:bodyPr/>
          <a:lstStyle/>
          <a:p>
            <a:pPr algn="ctr"/>
            <a:r>
              <a:rPr lang="fr-FR" sz="1688" b="1" dirty="0">
                <a:solidFill>
                  <a:schemeClr val="bg1"/>
                </a:solidFill>
                <a:latin typeface="Barlow" panose="00000500000000000000" pitchFamily="2" charset="0"/>
              </a:rPr>
              <a:t>Ethnie </a:t>
            </a:r>
            <a:r>
              <a:rPr lang="fr-FR" sz="1688" b="1" dirty="0" err="1">
                <a:solidFill>
                  <a:schemeClr val="bg1"/>
                </a:solidFill>
                <a:latin typeface="Barlow" panose="00000500000000000000" pitchFamily="2" charset="0"/>
              </a:rPr>
              <a:t>n.f</a:t>
            </a:r>
            <a:r>
              <a:rPr lang="fr-FR" sz="1688" b="1" dirty="0">
                <a:solidFill>
                  <a:schemeClr val="bg1"/>
                </a:solidFill>
                <a:latin typeface="Barlow" panose="00000500000000000000" pitchFamily="2" charset="0"/>
              </a:rPr>
              <a:t>. : </a:t>
            </a:r>
            <a:r>
              <a:rPr lang="fr-FR" sz="1688" dirty="0">
                <a:solidFill>
                  <a:schemeClr val="bg1"/>
                </a:solidFill>
              </a:rPr>
              <a:t> </a:t>
            </a:r>
            <a:r>
              <a:rPr lang="fr-FR" sz="1688" dirty="0">
                <a:solidFill>
                  <a:srgbClr val="3F1C20"/>
                </a:solidFill>
                <a:latin typeface="Barlow" panose="00000500000000000000" pitchFamily="2" charset="0"/>
              </a:rPr>
              <a:t>Ensemble d'individus unis dans une communauté de langue, de culture et une conscience de groupe.</a:t>
            </a:r>
          </a:p>
          <a:p>
            <a:r>
              <a:rPr lang="fr-FR" sz="1688" b="1" dirty="0">
                <a:solidFill>
                  <a:schemeClr val="bg1"/>
                </a:solidFill>
                <a:latin typeface="Barlow" panose="00000500000000000000" pitchFamily="2" charset="0"/>
              </a:rPr>
              <a:t>Caractéristiques</a:t>
            </a:r>
            <a:r>
              <a:rPr lang="fr-FR" sz="1688" dirty="0">
                <a:solidFill>
                  <a:schemeClr val="bg1"/>
                </a:solidFill>
                <a:latin typeface="Barlow" panose="00000500000000000000" pitchFamily="2" charset="0"/>
              </a:rPr>
              <a:t> :</a:t>
            </a:r>
          </a:p>
          <a:p>
            <a:pPr marL="267891" indent="-267891">
              <a:buFont typeface="Arial" panose="020B0604020202020204" pitchFamily="34" charset="0"/>
              <a:buChar char="•"/>
            </a:pPr>
            <a:r>
              <a:rPr lang="fr-FR" sz="1688" dirty="0">
                <a:solidFill>
                  <a:srgbClr val="3F1C20"/>
                </a:solidFill>
                <a:latin typeface="Barlow" panose="00000500000000000000" pitchFamily="2" charset="0"/>
              </a:rPr>
              <a:t>Coutumes et traditions  ancestrales.</a:t>
            </a:r>
          </a:p>
          <a:p>
            <a:pPr marL="267891" indent="-267891">
              <a:buFont typeface="Arial" panose="020B0604020202020204" pitchFamily="34" charset="0"/>
              <a:buChar char="•"/>
            </a:pPr>
            <a:r>
              <a:rPr lang="fr-FR" sz="1688" dirty="0">
                <a:solidFill>
                  <a:srgbClr val="3F1C20"/>
                </a:solidFill>
                <a:latin typeface="Barlow" panose="00000500000000000000" pitchFamily="2" charset="0"/>
              </a:rPr>
              <a:t>Dialecte spécifique.</a:t>
            </a:r>
          </a:p>
          <a:p>
            <a:pPr marL="267891" indent="-267891">
              <a:buFont typeface="Arial" panose="020B0604020202020204" pitchFamily="34" charset="0"/>
              <a:buChar char="•"/>
            </a:pPr>
            <a:r>
              <a:rPr lang="fr-FR" sz="1688" dirty="0">
                <a:solidFill>
                  <a:srgbClr val="3F1C20"/>
                </a:solidFill>
                <a:latin typeface="Barlow" panose="00000500000000000000" pitchFamily="2" charset="0"/>
              </a:rPr>
              <a:t>Population isolée dans le monde rural, souvent très pauvre. </a:t>
            </a:r>
          </a:p>
          <a:p>
            <a:pPr algn="ctr"/>
            <a:endParaRPr lang="fr-FR" sz="1688" dirty="0">
              <a:solidFill>
                <a:srgbClr val="3F1C20"/>
              </a:solidFill>
              <a:latin typeface="Barlow" panose="00000500000000000000" pitchFamily="2" charset="0"/>
            </a:endParaRPr>
          </a:p>
          <a:p>
            <a:endParaRPr lang="fr-FR" sz="1688" b="1" dirty="0">
              <a:solidFill>
                <a:schemeClr val="bg1"/>
              </a:solidFill>
              <a:latin typeface="Barlow" panose="00000500000000000000" pitchFamily="2" charset="0"/>
            </a:endParaRPr>
          </a:p>
        </p:txBody>
      </p:sp>
      <p:pic>
        <p:nvPicPr>
          <p:cNvPr id="27" name="Image 26">
            <a:extLst>
              <a:ext uri="{FF2B5EF4-FFF2-40B4-BE49-F238E27FC236}">
                <a16:creationId xmlns:a16="http://schemas.microsoft.com/office/drawing/2014/main" id="{EF69B057-6AFA-449A-9183-657F1E066A0A}"/>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471506" y="181375"/>
            <a:ext cx="2243164" cy="2214309"/>
          </a:xfrm>
          <a:prstGeom prst="ellipse">
            <a:avLst/>
          </a:prstGeom>
        </p:spPr>
      </p:pic>
      <p:pic>
        <p:nvPicPr>
          <p:cNvPr id="31" name="Image 30">
            <a:extLst>
              <a:ext uri="{FF2B5EF4-FFF2-40B4-BE49-F238E27FC236}">
                <a16:creationId xmlns:a16="http://schemas.microsoft.com/office/drawing/2014/main" id="{42AB6E38-F478-4267-89B7-9027142A3FD9}"/>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6817511" y="-128877"/>
            <a:ext cx="2326489" cy="2461883"/>
          </a:xfrm>
          <a:prstGeom prst="rect">
            <a:avLst/>
          </a:prstGeom>
        </p:spPr>
      </p:pic>
      <p:sp>
        <p:nvSpPr>
          <p:cNvPr id="4" name="TextBox 4"/>
          <p:cNvSpPr txBox="1"/>
          <p:nvPr/>
        </p:nvSpPr>
        <p:spPr>
          <a:xfrm>
            <a:off x="6660641" y="1870947"/>
            <a:ext cx="2505340" cy="228076"/>
          </a:xfrm>
          <a:prstGeom prst="rect">
            <a:avLst/>
          </a:prstGeom>
        </p:spPr>
        <p:txBody>
          <a:bodyPr lIns="0" tIns="0" rIns="0" bIns="0" rtlCol="0" anchor="t">
            <a:spAutoFit/>
          </a:bodyPr>
          <a:lstStyle/>
          <a:p>
            <a:pPr algn="ctr">
              <a:lnSpc>
                <a:spcPts val="1926"/>
              </a:lnSpc>
            </a:pPr>
            <a:r>
              <a:rPr lang="en-US" sz="1553" spc="217" dirty="0">
                <a:solidFill>
                  <a:srgbClr val="FBD370"/>
                </a:solidFill>
                <a:latin typeface="Lato Heavy"/>
              </a:rPr>
              <a:t>VIETNAM</a:t>
            </a:r>
          </a:p>
        </p:txBody>
      </p:sp>
      <p:sp>
        <p:nvSpPr>
          <p:cNvPr id="32" name="Freeform 16">
            <a:extLst>
              <a:ext uri="{FF2B5EF4-FFF2-40B4-BE49-F238E27FC236}">
                <a16:creationId xmlns:a16="http://schemas.microsoft.com/office/drawing/2014/main" id="{6E7E0BE1-2F8F-4778-A688-5E2FCD9C136B}"/>
              </a:ext>
            </a:extLst>
          </p:cNvPr>
          <p:cNvSpPr/>
          <p:nvPr/>
        </p:nvSpPr>
        <p:spPr>
          <a:xfrm>
            <a:off x="5796137" y="2355828"/>
            <a:ext cx="3291804" cy="1641992"/>
          </a:xfrm>
          <a:custGeom>
            <a:avLst/>
            <a:gdLst/>
            <a:ahLst/>
            <a:cxnLst/>
            <a:rect l="l" t="t" r="r" b="b"/>
            <a:pathLst>
              <a:path w="1443998" h="309035">
                <a:moveTo>
                  <a:pt x="0" y="0"/>
                </a:moveTo>
                <a:lnTo>
                  <a:pt x="1443998" y="0"/>
                </a:lnTo>
                <a:lnTo>
                  <a:pt x="1443998" y="309035"/>
                </a:lnTo>
                <a:lnTo>
                  <a:pt x="0" y="309035"/>
                </a:lnTo>
                <a:close/>
              </a:path>
            </a:pathLst>
          </a:custGeom>
          <a:solidFill>
            <a:srgbClr val="FBD370"/>
          </a:solidFill>
        </p:spPr>
        <p:txBody>
          <a:bodyPr/>
          <a:lstStyle/>
          <a:p>
            <a:pPr algn="ctr"/>
            <a:r>
              <a:rPr lang="fr-FR" sz="1688" dirty="0">
                <a:solidFill>
                  <a:srgbClr val="3F1C20"/>
                </a:solidFill>
                <a:latin typeface="Barlow" panose="00000500000000000000" pitchFamily="2" charset="0"/>
              </a:rPr>
              <a:t>Fiche d’identité du pays</a:t>
            </a:r>
          </a:p>
          <a:p>
            <a:pPr algn="ctr"/>
            <a:endParaRPr lang="fr-FR" sz="1688" dirty="0">
              <a:solidFill>
                <a:srgbClr val="3F1C20"/>
              </a:solidFill>
              <a:latin typeface="Barlow" panose="00000500000000000000" pitchFamily="2" charset="0"/>
            </a:endParaRPr>
          </a:p>
          <a:p>
            <a:r>
              <a:rPr lang="fr-FR" sz="1500" b="1" dirty="0">
                <a:solidFill>
                  <a:srgbClr val="3F1C20"/>
                </a:solidFill>
                <a:latin typeface="Barlow" panose="00000500000000000000" pitchFamily="2" charset="0"/>
              </a:rPr>
              <a:t>Capitale : </a:t>
            </a:r>
            <a:r>
              <a:rPr lang="fr-FR" sz="1500" dirty="0">
                <a:solidFill>
                  <a:srgbClr val="3F1C20"/>
                </a:solidFill>
                <a:latin typeface="Barlow" panose="00000500000000000000" pitchFamily="2" charset="0"/>
              </a:rPr>
              <a:t>Hanoï / Ho-Chi-Ming</a:t>
            </a:r>
            <a:endParaRPr lang="fr-FR" sz="1500" b="1" dirty="0">
              <a:solidFill>
                <a:srgbClr val="3F1C20"/>
              </a:solidFill>
              <a:latin typeface="Barlow" panose="00000500000000000000" pitchFamily="2" charset="0"/>
            </a:endParaRPr>
          </a:p>
          <a:p>
            <a:r>
              <a:rPr lang="fr-FR" sz="1500" b="1" dirty="0">
                <a:solidFill>
                  <a:srgbClr val="3F1C20"/>
                </a:solidFill>
                <a:latin typeface="Barlow" panose="00000500000000000000" pitchFamily="2" charset="0"/>
              </a:rPr>
              <a:t>Population : </a:t>
            </a:r>
            <a:r>
              <a:rPr lang="fr-FR" sz="1500" dirty="0">
                <a:solidFill>
                  <a:srgbClr val="3F1C20"/>
                </a:solidFill>
                <a:latin typeface="Barlow" panose="00000500000000000000" pitchFamily="2" charset="0"/>
              </a:rPr>
              <a:t>96 millions d’hab. </a:t>
            </a:r>
            <a:endParaRPr lang="fr-FR" sz="1500" b="1" dirty="0">
              <a:solidFill>
                <a:srgbClr val="3F1C20"/>
              </a:solidFill>
              <a:latin typeface="Barlow" panose="00000500000000000000" pitchFamily="2" charset="0"/>
            </a:endParaRPr>
          </a:p>
          <a:p>
            <a:r>
              <a:rPr lang="fr-FR" sz="1500" b="1" dirty="0">
                <a:solidFill>
                  <a:srgbClr val="3F1C20"/>
                </a:solidFill>
                <a:latin typeface="Barlow" panose="00000500000000000000" pitchFamily="2" charset="0"/>
              </a:rPr>
              <a:t>Langue parlée :</a:t>
            </a:r>
            <a:r>
              <a:rPr lang="fr-FR" sz="1500" dirty="0">
                <a:solidFill>
                  <a:srgbClr val="3F1C20"/>
                </a:solidFill>
                <a:latin typeface="Barlow" panose="00000500000000000000" pitchFamily="2" charset="0"/>
              </a:rPr>
              <a:t> Vietnamien</a:t>
            </a:r>
            <a:endParaRPr lang="fr-FR" sz="1500" b="1" dirty="0">
              <a:solidFill>
                <a:srgbClr val="3F1C20"/>
              </a:solidFill>
              <a:latin typeface="Barlow" panose="00000500000000000000" pitchFamily="2" charset="0"/>
            </a:endParaRPr>
          </a:p>
          <a:p>
            <a:r>
              <a:rPr lang="fr-FR" sz="1500" b="1" dirty="0">
                <a:solidFill>
                  <a:srgbClr val="3F1C20"/>
                </a:solidFill>
                <a:latin typeface="Barlow" panose="00000500000000000000" pitchFamily="2" charset="0"/>
              </a:rPr>
              <a:t>Monnaie : </a:t>
            </a:r>
            <a:r>
              <a:rPr lang="fr-FR" sz="1500" dirty="0">
                <a:solidFill>
                  <a:srgbClr val="3F1C20"/>
                </a:solidFill>
                <a:latin typeface="Barlow" panose="00000500000000000000" pitchFamily="2" charset="0"/>
              </a:rPr>
              <a:t>le dong. 1€ =  24 800 VND</a:t>
            </a:r>
          </a:p>
          <a:p>
            <a:r>
              <a:rPr lang="fr-FR" sz="1688" dirty="0">
                <a:solidFill>
                  <a:srgbClr val="3F1C20"/>
                </a:solidFill>
                <a:latin typeface="Barlow" panose="00000500000000000000" pitchFamily="2" charset="0"/>
              </a:rPr>
              <a:t>  </a:t>
            </a:r>
          </a:p>
        </p:txBody>
      </p:sp>
      <p:pic>
        <p:nvPicPr>
          <p:cNvPr id="15" name="Image 14">
            <a:extLst>
              <a:ext uri="{FF2B5EF4-FFF2-40B4-BE49-F238E27FC236}">
                <a16:creationId xmlns:a16="http://schemas.microsoft.com/office/drawing/2014/main" id="{E26C07BA-352E-4FE8-972B-90FF8CC11220}"/>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4057253" y="4037166"/>
            <a:ext cx="5052392" cy="2666291"/>
          </a:xfrm>
          <a:prstGeom prst="rect">
            <a:avLst/>
          </a:prstGeom>
        </p:spPr>
      </p:pic>
      <p:sp>
        <p:nvSpPr>
          <p:cNvPr id="19" name="Freeform 16">
            <a:extLst>
              <a:ext uri="{FF2B5EF4-FFF2-40B4-BE49-F238E27FC236}">
                <a16:creationId xmlns:a16="http://schemas.microsoft.com/office/drawing/2014/main" id="{7499D038-7F91-4BD3-8593-50E09120B45C}"/>
              </a:ext>
            </a:extLst>
          </p:cNvPr>
          <p:cNvSpPr/>
          <p:nvPr/>
        </p:nvSpPr>
        <p:spPr>
          <a:xfrm>
            <a:off x="3438781" y="1042671"/>
            <a:ext cx="2654618" cy="461077"/>
          </a:xfrm>
          <a:custGeom>
            <a:avLst/>
            <a:gdLst/>
            <a:ahLst/>
            <a:cxnLst/>
            <a:rect l="l" t="t" r="r" b="b"/>
            <a:pathLst>
              <a:path w="1443998" h="309035">
                <a:moveTo>
                  <a:pt x="0" y="0"/>
                </a:moveTo>
                <a:lnTo>
                  <a:pt x="1443998" y="0"/>
                </a:lnTo>
                <a:lnTo>
                  <a:pt x="1443998" y="309035"/>
                </a:lnTo>
                <a:lnTo>
                  <a:pt x="0" y="309035"/>
                </a:lnTo>
                <a:close/>
              </a:path>
            </a:pathLst>
          </a:custGeom>
          <a:solidFill>
            <a:srgbClr val="FBD370"/>
          </a:solidFill>
        </p:spPr>
        <p:txBody>
          <a:bodyPr/>
          <a:lstStyle/>
          <a:p>
            <a:pPr algn="ctr"/>
            <a:r>
              <a:rPr lang="fr-FR" sz="2000" b="1" dirty="0">
                <a:solidFill>
                  <a:srgbClr val="3F1C20"/>
                </a:solidFill>
                <a:latin typeface="Barlow" panose="00000500000000000000" pitchFamily="2" charset="0"/>
              </a:rPr>
              <a:t>Elle nous raconte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03989E"/>
        </a:solidFill>
        <a:effectLst/>
      </p:bgPr>
    </p:bg>
    <p:spTree>
      <p:nvGrpSpPr>
        <p:cNvPr id="1" name=""/>
        <p:cNvGrpSpPr/>
        <p:nvPr/>
      </p:nvGrpSpPr>
      <p:grpSpPr>
        <a:xfrm>
          <a:off x="0" y="0"/>
          <a:ext cx="0" cy="0"/>
          <a:chOff x="0" y="0"/>
          <a:chExt cx="0" cy="0"/>
        </a:xfrm>
      </p:grpSpPr>
      <p:pic>
        <p:nvPicPr>
          <p:cNvPr id="29" name="Picture 5">
            <a:extLst>
              <a:ext uri="{FF2B5EF4-FFF2-40B4-BE49-F238E27FC236}">
                <a16:creationId xmlns:a16="http://schemas.microsoft.com/office/drawing/2014/main" id="{FB545357-D227-4439-8665-4426711820C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rot="207487">
            <a:off x="3515122" y="5366559"/>
            <a:ext cx="2713537" cy="1818069"/>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rot="3843252">
            <a:off x="-296081" y="56322"/>
            <a:ext cx="2713537" cy="1818069"/>
          </a:xfrm>
          <a:prstGeom prst="rect">
            <a:avLst/>
          </a:prstGeom>
        </p:spPr>
      </p:pic>
      <p:pic>
        <p:nvPicPr>
          <p:cNvPr id="6" name="Picture 6"/>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a:xfrm rot="5801391">
            <a:off x="-955344" y="1698039"/>
            <a:ext cx="2268010" cy="509145"/>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p:blipFill>
        <p:spPr>
          <a:xfrm rot="5400000">
            <a:off x="8267397" y="5877229"/>
            <a:ext cx="1062511" cy="1166678"/>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p:blipFill>
        <p:spPr>
          <a:xfrm rot="5400000">
            <a:off x="-509697" y="2743946"/>
            <a:ext cx="1060478" cy="1164446"/>
          </a:xfrm>
          <a:prstGeom prst="rect">
            <a:avLst/>
          </a:prstGeom>
        </p:spPr>
      </p:pic>
      <p:pic>
        <p:nvPicPr>
          <p:cNvPr id="24" name="Image 23">
            <a:extLst>
              <a:ext uri="{FF2B5EF4-FFF2-40B4-BE49-F238E27FC236}">
                <a16:creationId xmlns:a16="http://schemas.microsoft.com/office/drawing/2014/main" id="{D8594446-0EC4-43D4-8B70-F9C7793F08F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56866" y="380655"/>
            <a:ext cx="3829695" cy="2554407"/>
          </a:xfrm>
          <a:prstGeom prst="rect">
            <a:avLst/>
          </a:prstGeom>
        </p:spPr>
      </p:pic>
      <p:pic>
        <p:nvPicPr>
          <p:cNvPr id="28" name="Image 27">
            <a:extLst>
              <a:ext uri="{FF2B5EF4-FFF2-40B4-BE49-F238E27FC236}">
                <a16:creationId xmlns:a16="http://schemas.microsoft.com/office/drawing/2014/main" id="{E9716414-BFB9-420C-9C58-8107B0816C1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877385" y="367394"/>
            <a:ext cx="3829695" cy="2554763"/>
          </a:xfrm>
          <a:prstGeom prst="rect">
            <a:avLst/>
          </a:prstGeom>
        </p:spPr>
      </p:pic>
      <p:pic>
        <p:nvPicPr>
          <p:cNvPr id="25" name="Image 24">
            <a:extLst>
              <a:ext uri="{FF2B5EF4-FFF2-40B4-BE49-F238E27FC236}">
                <a16:creationId xmlns:a16="http://schemas.microsoft.com/office/drawing/2014/main" id="{F3B97082-C81A-4C84-8D6B-7639E9534EF3}"/>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877385" y="4051880"/>
            <a:ext cx="3829695" cy="2552031"/>
          </a:xfrm>
          <a:prstGeom prst="rect">
            <a:avLst/>
          </a:prstGeom>
        </p:spPr>
      </p:pic>
      <p:pic>
        <p:nvPicPr>
          <p:cNvPr id="8" name="Picture 8"/>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a:fillRect/>
          </a:stretch>
        </p:blipFill>
        <p:spPr>
          <a:xfrm rot="3295619">
            <a:off x="3736898" y="5928233"/>
            <a:ext cx="2263671" cy="508171"/>
          </a:xfrm>
          <a:prstGeom prst="rect">
            <a:avLst/>
          </a:prstGeom>
        </p:spPr>
      </p:pic>
      <p:pic>
        <p:nvPicPr>
          <p:cNvPr id="30" name="Picture 8">
            <a:extLst>
              <a:ext uri="{FF2B5EF4-FFF2-40B4-BE49-F238E27FC236}">
                <a16:creationId xmlns:a16="http://schemas.microsoft.com/office/drawing/2014/main" id="{854912BB-09FF-46C1-91FA-1A11DC44F1C4}"/>
              </a:ext>
            </a:extLst>
          </p:cNvPr>
          <p:cNvPicPr>
            <a:picLocks noChangeAspect="1"/>
          </p:cNvPicPr>
          <p:nvPr/>
        </p:nvPicPr>
        <p:blipFill>
          <a:blip r:embed="rId14">
            <a:alphaModFix amt="50000"/>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a:fillRect/>
          </a:stretch>
        </p:blipFill>
        <p:spPr>
          <a:xfrm rot="238595">
            <a:off x="2802010" y="3194106"/>
            <a:ext cx="3968729" cy="757667"/>
          </a:xfrm>
          <a:prstGeom prst="rect">
            <a:avLst/>
          </a:prstGeom>
        </p:spPr>
      </p:pic>
      <p:sp>
        <p:nvSpPr>
          <p:cNvPr id="16" name="Freeform 16"/>
          <p:cNvSpPr/>
          <p:nvPr/>
        </p:nvSpPr>
        <p:spPr>
          <a:xfrm>
            <a:off x="3467519" y="2852479"/>
            <a:ext cx="2637708" cy="844754"/>
          </a:xfrm>
          <a:custGeom>
            <a:avLst/>
            <a:gdLst/>
            <a:ahLst/>
            <a:cxnLst/>
            <a:rect l="l" t="t" r="r" b="b"/>
            <a:pathLst>
              <a:path w="1112528" h="283209">
                <a:moveTo>
                  <a:pt x="0" y="0"/>
                </a:moveTo>
                <a:lnTo>
                  <a:pt x="1112528" y="0"/>
                </a:lnTo>
                <a:lnTo>
                  <a:pt x="1112528" y="283209"/>
                </a:lnTo>
                <a:lnTo>
                  <a:pt x="0" y="283209"/>
                </a:lnTo>
                <a:close/>
              </a:path>
            </a:pathLst>
          </a:custGeom>
          <a:noFill/>
        </p:spPr>
        <p:txBody>
          <a:bodyPr/>
          <a:lstStyle/>
          <a:p>
            <a:pPr algn="ctr"/>
            <a:endParaRPr lang="fr-FR" sz="2625" b="1" dirty="0">
              <a:solidFill>
                <a:srgbClr val="FBD370"/>
              </a:solidFill>
              <a:latin typeface="Barlow" panose="00000500000000000000" pitchFamily="2" charset="0"/>
            </a:endParaRPr>
          </a:p>
          <a:p>
            <a:pPr algn="ctr"/>
            <a:r>
              <a:rPr lang="fr-FR" sz="2625" b="1" dirty="0">
                <a:solidFill>
                  <a:srgbClr val="FBD370"/>
                </a:solidFill>
                <a:latin typeface="Barlow" panose="00000500000000000000" pitchFamily="2" charset="0"/>
              </a:rPr>
              <a:t>Le rêve de Prin</a:t>
            </a:r>
          </a:p>
        </p:txBody>
      </p:sp>
      <p:pic>
        <p:nvPicPr>
          <p:cNvPr id="22" name="Image 21">
            <a:extLst>
              <a:ext uri="{FF2B5EF4-FFF2-40B4-BE49-F238E27FC236}">
                <a16:creationId xmlns:a16="http://schemas.microsoft.com/office/drawing/2014/main" id="{D11F9F47-9EA4-4175-9AF2-D0297500EAB3}"/>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56866" y="4051881"/>
            <a:ext cx="3815202" cy="2544740"/>
          </a:xfrm>
          <a:prstGeom prst="rect">
            <a:avLst/>
          </a:prstGeom>
        </p:spPr>
      </p:pic>
      <p:sp>
        <p:nvSpPr>
          <p:cNvPr id="14" name="Freeform 19">
            <a:extLst>
              <a:ext uri="{FF2B5EF4-FFF2-40B4-BE49-F238E27FC236}">
                <a16:creationId xmlns:a16="http://schemas.microsoft.com/office/drawing/2014/main" id="{10BC1FE4-FBE8-475A-99C4-65027B60AD25}"/>
              </a:ext>
            </a:extLst>
          </p:cNvPr>
          <p:cNvSpPr/>
          <p:nvPr/>
        </p:nvSpPr>
        <p:spPr>
          <a:xfrm>
            <a:off x="1835696" y="3035495"/>
            <a:ext cx="5695485" cy="921346"/>
          </a:xfrm>
          <a:prstGeom prst="roundRect">
            <a:avLst/>
          </a:prstGeom>
          <a:solidFill>
            <a:srgbClr val="69C8B1"/>
          </a:solidFill>
        </p:spPr>
        <p:txBody>
          <a:bodyPr/>
          <a:lstStyle/>
          <a:p>
            <a:pPr algn="ctr"/>
            <a:r>
              <a:rPr lang="fr-FR" sz="2400" b="1" dirty="0">
                <a:solidFill>
                  <a:srgbClr val="FBD370"/>
                </a:solidFill>
                <a:latin typeface="Barlow" panose="00000500000000000000" pitchFamily="2" charset="0"/>
              </a:rPr>
              <a:t>Pourquoi l’école est-elle inaccessible pour ces enfants ?</a:t>
            </a:r>
          </a:p>
          <a:p>
            <a:pPr marL="267891" indent="-267891" algn="ctr">
              <a:buFont typeface="Arial" panose="020B0604020202020204" pitchFamily="34" charset="0"/>
              <a:buChar char="•"/>
            </a:pPr>
            <a:endParaRPr lang="fr-FR" sz="2400" dirty="0">
              <a:solidFill>
                <a:srgbClr val="FBD370"/>
              </a:solidFill>
            </a:endParaRPr>
          </a:p>
        </p:txBody>
      </p:sp>
    </p:spTree>
    <p:extLst>
      <p:ext uri="{BB962C8B-B14F-4D97-AF65-F5344CB8AC3E}">
        <p14:creationId xmlns:p14="http://schemas.microsoft.com/office/powerpoint/2010/main" val="337837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sez="http://schemas.microsoft.com/office/powerpoint/2016/sectionzoom">
        <mc:Choice Requires="psez">
          <p:graphicFrame>
            <p:nvGraphicFramePr>
              <p:cNvPr id="30" name="Zoom de section 29">
                <a:extLst>
                  <a:ext uri="{FF2B5EF4-FFF2-40B4-BE49-F238E27FC236}">
                    <a16:creationId xmlns:a16="http://schemas.microsoft.com/office/drawing/2014/main" id="{9A3B23BF-3215-45A3-BEC4-8CC2B867525D}"/>
                  </a:ext>
                </a:extLst>
              </p:cNvPr>
              <p:cNvGraphicFramePr>
                <a:graphicFrameLocks noChangeAspect="1"/>
              </p:cNvGraphicFramePr>
              <p:nvPr/>
            </p:nvGraphicFramePr>
            <p:xfrm>
              <a:off x="6778135" y="4353007"/>
              <a:ext cx="2286000" cy="1714500"/>
            </p:xfrm>
            <a:graphic>
              <a:graphicData uri="http://schemas.microsoft.com/office/powerpoint/2016/sectionzoom">
                <psez:sectionZm>
                  <psez:sectionZmObj sectionId="{E9A76216-736D-477C-9B4A-FDF8C672DD1E}">
                    <psez:zmPr id="{F52C5B91-E759-4934-8579-E223A6C2EADD}" transitionDur="1000">
                      <p166:blipFill xmlns:p166="http://schemas.microsoft.com/office/powerpoint/2016/6/main">
                        <a:blip r:embed="rId3"/>
                        <a:stretch>
                          <a:fillRect/>
                        </a:stretch>
                      </p166:blipFill>
                      <p166:spPr xmlns:p166="http://schemas.microsoft.com/office/powerpoint/2016/6/main">
                        <a:xfrm>
                          <a:off x="0" y="0"/>
                          <a:ext cx="2286000" cy="1714500"/>
                        </a:xfrm>
                        <a:prstGeom prst="rect">
                          <a:avLst/>
                        </a:prstGeom>
                        <a:ln w="3175">
                          <a:solidFill>
                            <a:prstClr val="ltGray"/>
                          </a:solidFill>
                        </a:ln>
                      </p166:spPr>
                    </psez:zmPr>
                  </psez:sectionZmObj>
                </psez:sectionZm>
              </a:graphicData>
            </a:graphic>
          </p:graphicFrame>
        </mc:Choice>
        <mc:Fallback xmlns="">
          <p:pic>
            <p:nvPicPr>
              <p:cNvPr id="30" name="Zoom de section 29">
                <a:hlinkClick r:id="rId4" action="ppaction://hlinksldjump"/>
                <a:extLst>
                  <a:ext uri="{FF2B5EF4-FFF2-40B4-BE49-F238E27FC236}">
                    <a16:creationId xmlns:a16="http://schemas.microsoft.com/office/drawing/2014/main" id="{9A3B23BF-3215-45A3-BEC4-8CC2B867525D}"/>
                  </a:ext>
                </a:extLst>
              </p:cNvPr>
              <p:cNvPicPr>
                <a:picLocks noGrp="1" noRot="1" noChangeAspect="1" noMove="1" noResize="1" noEditPoints="1" noAdjustHandles="1" noChangeArrowheads="1" noChangeShapeType="1"/>
              </p:cNvPicPr>
              <p:nvPr/>
            </p:nvPicPr>
            <p:blipFill>
              <a:blip r:embed="rId5"/>
              <a:stretch>
                <a:fillRect/>
              </a:stretch>
            </p:blipFill>
            <p:spPr>
              <a:xfrm>
                <a:off x="6778135" y="4353007"/>
                <a:ext cx="2286000" cy="17145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34" name="Zoom de section 33">
                <a:extLst>
                  <a:ext uri="{FF2B5EF4-FFF2-40B4-BE49-F238E27FC236}">
                    <a16:creationId xmlns:a16="http://schemas.microsoft.com/office/drawing/2014/main" id="{DDBAC6BE-AA89-4216-9252-D5DCAD04C2A8}"/>
                  </a:ext>
                </a:extLst>
              </p:cNvPr>
              <p:cNvGraphicFramePr>
                <a:graphicFrameLocks noChangeAspect="1"/>
              </p:cNvGraphicFramePr>
              <p:nvPr/>
            </p:nvGraphicFramePr>
            <p:xfrm>
              <a:off x="6830083" y="415831"/>
              <a:ext cx="2286000" cy="1714500"/>
            </p:xfrm>
            <a:graphic>
              <a:graphicData uri="http://schemas.microsoft.com/office/powerpoint/2016/sectionzoom">
                <psez:sectionZm>
                  <psez:sectionZmObj sectionId="{62577980-5F38-4D6D-80A7-1EA47E8F2330}">
                    <psez:zmPr id="{FCC15DD8-7BFE-4B69-B9A3-BAF1161719D6}" transitionDur="1000">
                      <p166:blipFill xmlns:p166="http://schemas.microsoft.com/office/powerpoint/2016/6/main">
                        <a:blip r:embed="rId6"/>
                        <a:stretch>
                          <a:fillRect/>
                        </a:stretch>
                      </p166:blipFill>
                      <p166:spPr xmlns:p166="http://schemas.microsoft.com/office/powerpoint/2016/6/main">
                        <a:xfrm>
                          <a:off x="0" y="0"/>
                          <a:ext cx="2286000" cy="1714500"/>
                        </a:xfrm>
                        <a:prstGeom prst="rect">
                          <a:avLst/>
                        </a:prstGeom>
                        <a:ln w="3175">
                          <a:solidFill>
                            <a:prstClr val="ltGray"/>
                          </a:solidFill>
                        </a:ln>
                      </p166:spPr>
                    </psez:zmPr>
                  </psez:sectionZmObj>
                </psez:sectionZm>
              </a:graphicData>
            </a:graphic>
          </p:graphicFrame>
        </mc:Choice>
        <mc:Fallback xmlns="">
          <p:pic>
            <p:nvPicPr>
              <p:cNvPr id="34" name="Zoom de section 33">
                <a:hlinkClick r:id="rId7" action="ppaction://hlinksldjump"/>
                <a:extLst>
                  <a:ext uri="{FF2B5EF4-FFF2-40B4-BE49-F238E27FC236}">
                    <a16:creationId xmlns:a16="http://schemas.microsoft.com/office/drawing/2014/main" id="{DDBAC6BE-AA89-4216-9252-D5DCAD04C2A8}"/>
                  </a:ext>
                </a:extLst>
              </p:cNvPr>
              <p:cNvPicPr>
                <a:picLocks noGrp="1" noRot="1" noChangeAspect="1" noMove="1" noResize="1" noEditPoints="1" noAdjustHandles="1" noChangeArrowheads="1" noChangeShapeType="1"/>
              </p:cNvPicPr>
              <p:nvPr/>
            </p:nvPicPr>
            <p:blipFill>
              <a:blip r:embed="rId8"/>
              <a:stretch>
                <a:fillRect/>
              </a:stretch>
            </p:blipFill>
            <p:spPr>
              <a:xfrm>
                <a:off x="6830083" y="415831"/>
                <a:ext cx="2286000" cy="17145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32" name="Zoom de section 31">
                <a:extLst>
                  <a:ext uri="{FF2B5EF4-FFF2-40B4-BE49-F238E27FC236}">
                    <a16:creationId xmlns:a16="http://schemas.microsoft.com/office/drawing/2014/main" id="{7F358B32-82B7-401A-AA2A-BC5E6AD04653}"/>
                  </a:ext>
                </a:extLst>
              </p:cNvPr>
              <p:cNvGraphicFramePr>
                <a:graphicFrameLocks noChangeAspect="1"/>
              </p:cNvGraphicFramePr>
              <p:nvPr/>
            </p:nvGraphicFramePr>
            <p:xfrm>
              <a:off x="251520" y="245356"/>
              <a:ext cx="2286000" cy="1714500"/>
            </p:xfrm>
            <a:graphic>
              <a:graphicData uri="http://schemas.microsoft.com/office/powerpoint/2016/sectionzoom">
                <psez:sectionZm>
                  <psez:sectionZmObj sectionId="{2C30C383-0FF3-436A-B4CE-3C5668257DEE}">
                    <psez:zmPr id="{BFABF7B4-BACC-4918-B4F3-65739F844125}" transitionDur="1000">
                      <p166:blipFill xmlns:p166="http://schemas.microsoft.com/office/powerpoint/2016/6/main">
                        <a:blip r:embed="rId9"/>
                        <a:stretch>
                          <a:fillRect/>
                        </a:stretch>
                      </p166:blipFill>
                      <p166:spPr xmlns:p166="http://schemas.microsoft.com/office/powerpoint/2016/6/main">
                        <a:xfrm>
                          <a:off x="0" y="0"/>
                          <a:ext cx="2286000" cy="1714500"/>
                        </a:xfrm>
                        <a:prstGeom prst="rect">
                          <a:avLst/>
                        </a:prstGeom>
                        <a:ln w="3175">
                          <a:solidFill>
                            <a:prstClr val="ltGray"/>
                          </a:solidFill>
                        </a:ln>
                      </p166:spPr>
                    </psez:zmPr>
                  </psez:sectionZmObj>
                </psez:sectionZm>
              </a:graphicData>
            </a:graphic>
          </p:graphicFrame>
        </mc:Choice>
        <mc:Fallback xmlns="">
          <p:pic>
            <p:nvPicPr>
              <p:cNvPr id="32" name="Zoom de section 31">
                <a:hlinkClick r:id="rId10" action="ppaction://hlinksldjump"/>
                <a:extLst>
                  <a:ext uri="{FF2B5EF4-FFF2-40B4-BE49-F238E27FC236}">
                    <a16:creationId xmlns:a16="http://schemas.microsoft.com/office/drawing/2014/main" id="{7F358B32-82B7-401A-AA2A-BC5E6AD04653}"/>
                  </a:ext>
                </a:extLst>
              </p:cNvPr>
              <p:cNvPicPr>
                <a:picLocks noGrp="1" noRot="1" noChangeAspect="1" noMove="1" noResize="1" noEditPoints="1" noAdjustHandles="1" noChangeArrowheads="1" noChangeShapeType="1"/>
              </p:cNvPicPr>
              <p:nvPr/>
            </p:nvPicPr>
            <p:blipFill>
              <a:blip r:embed="rId11"/>
              <a:stretch>
                <a:fillRect/>
              </a:stretch>
            </p:blipFill>
            <p:spPr>
              <a:xfrm>
                <a:off x="251520" y="245356"/>
                <a:ext cx="2286000" cy="1714500"/>
              </a:xfrm>
              <a:prstGeom prst="rect">
                <a:avLst/>
              </a:prstGeom>
              <a:ln w="3175">
                <a:solidFill>
                  <a:prstClr val="ltGray"/>
                </a:solidFill>
              </a:ln>
            </p:spPr>
          </p:pic>
        </mc:Fallback>
      </mc:AlternateContent>
      <p:pic>
        <p:nvPicPr>
          <p:cNvPr id="3" name="Image 2">
            <a:extLst>
              <a:ext uri="{FF2B5EF4-FFF2-40B4-BE49-F238E27FC236}">
                <a16:creationId xmlns:a16="http://schemas.microsoft.com/office/drawing/2014/main" id="{844FA333-ADB2-4418-8C79-7CE055EEDA51}"/>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2084956" y="1089579"/>
            <a:ext cx="5123459" cy="4261375"/>
          </a:xfrm>
          <a:prstGeom prst="ellipse">
            <a:avLst/>
          </a:prstGeom>
        </p:spPr>
      </p:pic>
      <mc:AlternateContent xmlns:mc="http://schemas.openxmlformats.org/markup-compatibility/2006" xmlns:psez="http://schemas.microsoft.com/office/powerpoint/2016/sectionzoom">
        <mc:Choice Requires="psez">
          <p:graphicFrame>
            <p:nvGraphicFramePr>
              <p:cNvPr id="25" name="Zoom de section 24">
                <a:extLst>
                  <a:ext uri="{FF2B5EF4-FFF2-40B4-BE49-F238E27FC236}">
                    <a16:creationId xmlns:a16="http://schemas.microsoft.com/office/drawing/2014/main" id="{DFA83F64-AC81-44AB-8D59-4F8888828DFF}"/>
                  </a:ext>
                </a:extLst>
              </p:cNvPr>
              <p:cNvGraphicFramePr>
                <a:graphicFrameLocks noChangeAspect="1"/>
              </p:cNvGraphicFramePr>
              <p:nvPr/>
            </p:nvGraphicFramePr>
            <p:xfrm>
              <a:off x="456222" y="4692801"/>
              <a:ext cx="2286000" cy="1714500"/>
            </p:xfrm>
            <a:graphic>
              <a:graphicData uri="http://schemas.microsoft.com/office/powerpoint/2016/sectionzoom">
                <psez:sectionZm>
                  <psez:sectionZmObj sectionId="{68C90C7D-E995-416D-86AF-99C988D0CD1E}">
                    <psez:zmPr id="{B0C07E81-2A46-4DBE-91BF-E06411535BF7}" transitionDur="1000">
                      <p166:blipFill xmlns:p166="http://schemas.microsoft.com/office/powerpoint/2016/6/main">
                        <a:blip r:embed="rId13"/>
                        <a:stretch>
                          <a:fillRect/>
                        </a:stretch>
                      </p166:blipFill>
                      <p166:spPr xmlns:p166="http://schemas.microsoft.com/office/powerpoint/2016/6/main">
                        <a:xfrm>
                          <a:off x="0" y="0"/>
                          <a:ext cx="2286000" cy="1714500"/>
                        </a:xfrm>
                        <a:prstGeom prst="rect">
                          <a:avLst/>
                        </a:prstGeom>
                        <a:ln w="3175">
                          <a:solidFill>
                            <a:prstClr val="ltGray"/>
                          </a:solidFill>
                        </a:ln>
                      </p166:spPr>
                    </psez:zmPr>
                  </psez:sectionZmObj>
                </psez:sectionZm>
              </a:graphicData>
            </a:graphic>
          </p:graphicFrame>
        </mc:Choice>
        <mc:Fallback xmlns="">
          <p:pic>
            <p:nvPicPr>
              <p:cNvPr id="25" name="Zoom de section 24">
                <a:hlinkClick r:id="rId14" action="ppaction://hlinksldjump"/>
                <a:extLst>
                  <a:ext uri="{FF2B5EF4-FFF2-40B4-BE49-F238E27FC236}">
                    <a16:creationId xmlns:a16="http://schemas.microsoft.com/office/drawing/2014/main" id="{DFA83F64-AC81-44AB-8D59-4F8888828DFF}"/>
                  </a:ext>
                </a:extLst>
              </p:cNvPr>
              <p:cNvPicPr>
                <a:picLocks noGrp="1" noRot="1" noChangeAspect="1" noMove="1" noResize="1" noEditPoints="1" noAdjustHandles="1" noChangeArrowheads="1" noChangeShapeType="1"/>
              </p:cNvPicPr>
              <p:nvPr/>
            </p:nvPicPr>
            <p:blipFill>
              <a:blip r:embed="rId15"/>
              <a:stretch>
                <a:fillRect/>
              </a:stretch>
            </p:blipFill>
            <p:spPr>
              <a:xfrm>
                <a:off x="456222" y="4692801"/>
                <a:ext cx="2286000" cy="1714500"/>
              </a:xfrm>
              <a:prstGeom prst="rect">
                <a:avLst/>
              </a:prstGeom>
              <a:ln w="3175">
                <a:solidFill>
                  <a:prstClr val="ltGray"/>
                </a:solidFill>
              </a:ln>
            </p:spPr>
          </p:pic>
        </mc:Fallback>
      </mc:AlternateContent>
      <p:pic>
        <p:nvPicPr>
          <p:cNvPr id="12" name="Picture 7">
            <a:extLst>
              <a:ext uri="{FF2B5EF4-FFF2-40B4-BE49-F238E27FC236}">
                <a16:creationId xmlns:a16="http://schemas.microsoft.com/office/drawing/2014/main" id="{D1AE0A34-824C-4999-9604-BEDD1F7D4631}"/>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a:fillRect/>
          </a:stretch>
        </p:blipFill>
        <p:spPr>
          <a:xfrm rot="19919541">
            <a:off x="196228" y="4013129"/>
            <a:ext cx="537150" cy="767356"/>
          </a:xfrm>
          <a:prstGeom prst="rect">
            <a:avLst/>
          </a:prstGeom>
        </p:spPr>
      </p:pic>
      <p:pic>
        <p:nvPicPr>
          <p:cNvPr id="8" name="Picture 6">
            <a:extLst>
              <a:ext uri="{FF2B5EF4-FFF2-40B4-BE49-F238E27FC236}">
                <a16:creationId xmlns:a16="http://schemas.microsoft.com/office/drawing/2014/main" id="{B721C63C-7B5D-4B16-94EC-FB33DD06F050}"/>
              </a:ext>
            </a:extLst>
          </p:cNvPr>
          <p:cNvPicPr>
            <a:picLocks noChangeAspect="1"/>
          </p:cNvPicPr>
          <p:nvPr/>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a:stretch>
            <a:fillRect/>
          </a:stretch>
        </p:blipFill>
        <p:spPr>
          <a:xfrm rot="16200000">
            <a:off x="6208465" y="5023158"/>
            <a:ext cx="511921" cy="731316"/>
          </a:xfrm>
          <a:prstGeom prst="rect">
            <a:avLst/>
          </a:prstGeom>
        </p:spPr>
      </p:pic>
      <p:pic>
        <p:nvPicPr>
          <p:cNvPr id="13" name="Picture 5">
            <a:extLst>
              <a:ext uri="{FF2B5EF4-FFF2-40B4-BE49-F238E27FC236}">
                <a16:creationId xmlns:a16="http://schemas.microsoft.com/office/drawing/2014/main" id="{133316A8-D913-42BC-8329-37CA56927606}"/>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a:fillRect/>
          </a:stretch>
        </p:blipFill>
        <p:spPr>
          <a:xfrm rot="518310">
            <a:off x="8454721" y="-286232"/>
            <a:ext cx="557698" cy="796711"/>
          </a:xfrm>
          <a:prstGeom prst="rect">
            <a:avLst/>
          </a:prstGeom>
        </p:spPr>
      </p:pic>
      <p:pic>
        <p:nvPicPr>
          <p:cNvPr id="11" name="Picture 4">
            <a:extLst>
              <a:ext uri="{FF2B5EF4-FFF2-40B4-BE49-F238E27FC236}">
                <a16:creationId xmlns:a16="http://schemas.microsoft.com/office/drawing/2014/main" id="{2FE5F7A3-1918-4BA3-BB0C-1E984754AE68}"/>
              </a:ext>
            </a:extLst>
          </p:cNvPr>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rcRect/>
          <a:stretch>
            <a:fillRect/>
          </a:stretch>
        </p:blipFill>
        <p:spPr>
          <a:xfrm rot="2721752">
            <a:off x="2460445" y="-338030"/>
            <a:ext cx="563555" cy="805077"/>
          </a:xfrm>
          <a:prstGeom prst="rect">
            <a:avLst/>
          </a:prstGeom>
        </p:spPr>
      </p:pic>
      <mc:AlternateContent xmlns:mc="http://schemas.openxmlformats.org/markup-compatibility/2006" xmlns:psez="http://schemas.microsoft.com/office/powerpoint/2016/sectionzoom">
        <mc:Choice Requires="psez">
          <p:graphicFrame>
            <p:nvGraphicFramePr>
              <p:cNvPr id="36" name="Zoom de section 35">
                <a:extLst>
                  <a:ext uri="{FF2B5EF4-FFF2-40B4-BE49-F238E27FC236}">
                    <a16:creationId xmlns:a16="http://schemas.microsoft.com/office/drawing/2014/main" id="{2D39579A-DD5E-430D-AF58-BA4C191AE348}"/>
                  </a:ext>
                </a:extLst>
              </p:cNvPr>
              <p:cNvGraphicFramePr>
                <a:graphicFrameLocks noChangeAspect="1"/>
              </p:cNvGraphicFramePr>
              <p:nvPr/>
            </p:nvGraphicFramePr>
            <p:xfrm>
              <a:off x="8455874" y="6407301"/>
              <a:ext cx="451434" cy="338576"/>
            </p:xfrm>
            <a:graphic>
              <a:graphicData uri="http://schemas.microsoft.com/office/powerpoint/2016/sectionzoom">
                <psez:sectionZm>
                  <psez:sectionZmObj sectionId="{0983C439-5471-406A-83B9-F17EB405A66B}">
                    <psez:zmPr id="{B45AFAF3-FF55-4257-AC1F-FD2C15151A6E}" transitionDur="1000">
                      <p166:blipFill xmlns:p166="http://schemas.microsoft.com/office/powerpoint/2016/6/main">
                        <a:blip r:embed="rId24"/>
                        <a:stretch>
                          <a:fillRect/>
                        </a:stretch>
                      </p166:blipFill>
                      <p166:spPr xmlns:p166="http://schemas.microsoft.com/office/powerpoint/2016/6/main">
                        <a:xfrm>
                          <a:off x="0" y="0"/>
                          <a:ext cx="451434" cy="338576"/>
                        </a:xfrm>
                        <a:prstGeom prst="rect">
                          <a:avLst/>
                        </a:prstGeom>
                        <a:ln w="3175">
                          <a:solidFill>
                            <a:prstClr val="ltGray"/>
                          </a:solidFill>
                        </a:ln>
                      </p166:spPr>
                    </psez:zmPr>
                  </psez:sectionZmObj>
                </psez:sectionZm>
              </a:graphicData>
            </a:graphic>
          </p:graphicFrame>
        </mc:Choice>
        <mc:Fallback xmlns="">
          <p:pic>
            <p:nvPicPr>
              <p:cNvPr id="36" name="Zoom de section 35">
                <a:hlinkClick r:id="rId25" action="ppaction://hlinksldjump"/>
                <a:extLst>
                  <a:ext uri="{FF2B5EF4-FFF2-40B4-BE49-F238E27FC236}">
                    <a16:creationId xmlns:a16="http://schemas.microsoft.com/office/drawing/2014/main" id="{2D39579A-DD5E-430D-AF58-BA4C191AE348}"/>
                  </a:ext>
                </a:extLst>
              </p:cNvPr>
              <p:cNvPicPr>
                <a:picLocks noGrp="1" noRot="1" noChangeAspect="1" noMove="1" noResize="1" noEditPoints="1" noAdjustHandles="1" noChangeArrowheads="1" noChangeShapeType="1"/>
              </p:cNvPicPr>
              <p:nvPr/>
            </p:nvPicPr>
            <p:blipFill>
              <a:blip r:embed="rId26"/>
              <a:stretch>
                <a:fillRect/>
              </a:stretch>
            </p:blipFill>
            <p:spPr>
              <a:xfrm>
                <a:off x="8455874" y="6407301"/>
                <a:ext cx="451434" cy="338576"/>
              </a:xfrm>
              <a:prstGeom prst="rect">
                <a:avLst/>
              </a:prstGeom>
              <a:ln w="3175">
                <a:solidFill>
                  <a:prstClr val="ltGray"/>
                </a:solidFill>
              </a:ln>
            </p:spPr>
          </p:pic>
        </mc:Fallback>
      </mc:AlternateContent>
    </p:spTree>
    <p:extLst>
      <p:ext uri="{BB962C8B-B14F-4D97-AF65-F5344CB8AC3E}">
        <p14:creationId xmlns:p14="http://schemas.microsoft.com/office/powerpoint/2010/main" val="925538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Espace réservé du contenu 4" descr="Index pointant vers la droite vu du côté du dos de la main avec un remplissage uni">
            <a:extLst>
              <a:ext uri="{FF2B5EF4-FFF2-40B4-BE49-F238E27FC236}">
                <a16:creationId xmlns:a16="http://schemas.microsoft.com/office/drawing/2014/main" id="{5A75024E-1446-455C-9015-A971D75C5B22}"/>
              </a:ext>
            </a:extLst>
          </p:cNvPr>
          <p:cNvPicPr>
            <a:picLocks noGrp="1" noChangeAspect="1"/>
          </p:cNvPicPr>
          <p:nvPr>
            <p:ph idx="1"/>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763688" y="23891"/>
            <a:ext cx="7056784" cy="7056784"/>
          </a:xfrm>
        </p:spPr>
      </p:pic>
    </p:spTree>
    <p:extLst>
      <p:ext uri="{BB962C8B-B14F-4D97-AF65-F5344CB8AC3E}">
        <p14:creationId xmlns:p14="http://schemas.microsoft.com/office/powerpoint/2010/main" val="39225150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ctangle 12"/>
          <p:cNvSpPr/>
          <p:nvPr/>
        </p:nvSpPr>
        <p:spPr>
          <a:xfrm>
            <a:off x="1571093" y="1668836"/>
            <a:ext cx="5724825" cy="4732102"/>
          </a:xfrm>
          <a:prstGeom prst="rect">
            <a:avLst/>
          </a:prstGeom>
          <a:solidFill>
            <a:schemeClr val="accent5">
              <a:alpha val="50196"/>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3600" dirty="0">
              <a:solidFill>
                <a:schemeClr val="tx1">
                  <a:lumMod val="65000"/>
                  <a:lumOff val="35000"/>
                </a:schemeClr>
              </a:solidFill>
              <a:latin typeface="Bradley Hand ITC" panose="03070402050302030203" pitchFamily="66" charset="0"/>
            </a:endParaRPr>
          </a:p>
        </p:txBody>
      </p:sp>
      <p:sp>
        <p:nvSpPr>
          <p:cNvPr id="4" name="Rectangle 3"/>
          <p:cNvSpPr/>
          <p:nvPr/>
        </p:nvSpPr>
        <p:spPr>
          <a:xfrm>
            <a:off x="1571093" y="2778168"/>
            <a:ext cx="5724825" cy="25078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Tx/>
              <a:buChar char="-"/>
            </a:pPr>
            <a:endParaRPr lang="fr-FR" sz="2800" dirty="0">
              <a:solidFill>
                <a:schemeClr val="tx1">
                  <a:lumMod val="65000"/>
                  <a:lumOff val="35000"/>
                </a:schemeClr>
              </a:solidFill>
              <a:latin typeface="Barlow" panose="00000500000000000000" pitchFamily="2" charset="0"/>
            </a:endParaRPr>
          </a:p>
        </p:txBody>
      </p:sp>
      <p:pic>
        <p:nvPicPr>
          <p:cNvPr id="3086" name="Picture 14" descr="RÃ©sultat de recherche d'images pour &quot;dessin escalier&quot;"/>
          <p:cNvPicPr>
            <a:picLocks noChangeAspect="1" noChangeArrowheads="1"/>
          </p:cNvPicPr>
          <p:nvPr/>
        </p:nvPicPr>
        <p:blipFill>
          <a:blip r:embed="rId3" cstate="email">
            <a:duotone>
              <a:prstClr val="black"/>
              <a:schemeClr val="accent6">
                <a:tint val="45000"/>
                <a:satMod val="400000"/>
              </a:schemeClr>
            </a:duotone>
            <a:extLst>
              <a:ext uri="{BEBA8EAE-BF5A-486C-A8C5-ECC9F3942E4B}">
                <a14:imgProps xmlns:a14="http://schemas.microsoft.com/office/drawing/2010/main">
                  <a14:imgLayer r:embed="rId4">
                    <a14:imgEffect>
                      <a14:backgroundRemoval t="10000" b="90000" l="10000" r="90000">
                        <a14:backgroundMark x1="56566" y1="38814" x2="56566" y2="38814"/>
                        <a14:backgroundMark x1="56566" y1="28302" x2="56566" y2="28302"/>
                        <a14:backgroundMark x1="61616" y1="26954" x2="61616" y2="26954"/>
                        <a14:backgroundMark x1="62424" y1="28841" x2="63030" y2="30997"/>
                      </a14:backgroundRemoval>
                    </a14:imgEffect>
                  </a14:imgLayer>
                </a14:imgProps>
              </a:ext>
              <a:ext uri="{28A0092B-C50C-407E-A947-70E740481C1C}">
                <a14:useLocalDpi xmlns:a14="http://schemas.microsoft.com/office/drawing/2010/main"/>
              </a:ext>
            </a:extLst>
          </a:blip>
          <a:srcRect/>
          <a:stretch>
            <a:fillRect/>
          </a:stretch>
        </p:blipFill>
        <p:spPr bwMode="auto">
          <a:xfrm rot="178523">
            <a:off x="23696" y="4785307"/>
            <a:ext cx="2379944" cy="238164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adeau surprise">
            <a:extLst>
              <a:ext uri="{FF2B5EF4-FFF2-40B4-BE49-F238E27FC236}">
                <a16:creationId xmlns:a16="http://schemas.microsoft.com/office/drawing/2014/main" id="{7EB37783-F14A-47DE-80D8-0350193DFDF0}"/>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740536" y="1878103"/>
            <a:ext cx="5385937" cy="4307964"/>
          </a:xfrm>
          <a:prstGeom prst="rect">
            <a:avLst/>
          </a:prstGeom>
          <a:noFill/>
          <a:extLst>
            <a:ext uri="{909E8E84-426E-40DD-AFC4-6F175D3DCCD1}">
              <a14:hiddenFill xmlns:a14="http://schemas.microsoft.com/office/drawing/2010/main">
                <a:solidFill>
                  <a:srgbClr val="FFFFFF"/>
                </a:solidFill>
              </a14:hiddenFill>
            </a:ext>
          </a:extLst>
        </p:spPr>
      </p:pic>
      <p:sp>
        <p:nvSpPr>
          <p:cNvPr id="5" name="Triangle isocèle 4"/>
          <p:cNvSpPr/>
          <p:nvPr/>
        </p:nvSpPr>
        <p:spPr>
          <a:xfrm>
            <a:off x="430210" y="130033"/>
            <a:ext cx="8496944" cy="1538803"/>
          </a:xfrm>
          <a:prstGeom prst="triangle">
            <a:avLst/>
          </a:prstGeom>
          <a:solidFill>
            <a:srgbClr val="54A021">
              <a:alpha val="80000"/>
            </a:srgb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6600" b="1" dirty="0">
                <a:latin typeface="Bradley Hand ITC" panose="03070402050302030203" pitchFamily="66" charset="0"/>
              </a:rPr>
              <a:t>COLLÈGE</a:t>
            </a:r>
          </a:p>
        </p:txBody>
      </p:sp>
      <p:pic>
        <p:nvPicPr>
          <p:cNvPr id="3088" name="Picture 16" descr="RÃ©sultat de recherche d'images pour &quot;dessin coeur&quot;"/>
          <p:cNvPicPr>
            <a:picLocks noChangeAspect="1" noChangeArrowheads="1"/>
          </p:cNvPicPr>
          <p:nvPr/>
        </p:nvPicPr>
        <p:blipFill>
          <a:blip r:embed="rId6" cstate="email">
            <a:duotone>
              <a:schemeClr val="accent5">
                <a:shade val="45000"/>
                <a:satMod val="135000"/>
              </a:schemeClr>
              <a:prstClr val="white"/>
            </a:duotone>
            <a:extLst>
              <a:ext uri="{BEBA8EAE-BF5A-486C-A8C5-ECC9F3942E4B}">
                <a14:imgProps xmlns:a14="http://schemas.microsoft.com/office/drawing/2010/main">
                  <a14:imgLayer r:embed="rId7">
                    <a14:imgEffect>
                      <a14:backgroundRemoval t="18000" b="80000" l="10000" r="90000"/>
                    </a14:imgEffect>
                  </a14:imgLayer>
                </a14:imgProps>
              </a:ext>
              <a:ext uri="{28A0092B-C50C-407E-A947-70E740481C1C}">
                <a14:useLocalDpi xmlns:a14="http://schemas.microsoft.com/office/drawing/2010/main"/>
              </a:ext>
            </a:extLst>
          </a:blip>
          <a:srcRect/>
          <a:stretch>
            <a:fillRect/>
          </a:stretch>
        </p:blipFill>
        <p:spPr bwMode="auto">
          <a:xfrm>
            <a:off x="539552" y="4791744"/>
            <a:ext cx="1229544" cy="1229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15647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98ECAA-097C-469B-B785-5F56A10E999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267744" y="-4537"/>
            <a:ext cx="4608512" cy="6846932"/>
          </a:xfrm>
          <a:prstGeom prst="rect">
            <a:avLst/>
          </a:prstGeom>
        </p:spPr>
      </p:pic>
      <p:sp>
        <p:nvSpPr>
          <p:cNvPr id="5" name="TextBox 4">
            <a:extLst>
              <a:ext uri="{FF2B5EF4-FFF2-40B4-BE49-F238E27FC236}">
                <a16:creationId xmlns:a16="http://schemas.microsoft.com/office/drawing/2014/main" id="{2E9BCD37-BE66-4F4C-B55C-C71991A6BAB5}"/>
              </a:ext>
            </a:extLst>
          </p:cNvPr>
          <p:cNvSpPr txBox="1"/>
          <p:nvPr/>
        </p:nvSpPr>
        <p:spPr>
          <a:xfrm>
            <a:off x="7402993" y="6311061"/>
            <a:ext cx="1476686" cy="646331"/>
          </a:xfrm>
          <a:prstGeom prst="rect">
            <a:avLst/>
          </a:prstGeom>
          <a:noFill/>
        </p:spPr>
        <p:txBody>
          <a:bodyPr wrap="none" rtlCol="0">
            <a:spAutoFit/>
          </a:bodyPr>
          <a:lstStyle/>
          <a:p>
            <a:r>
              <a:rPr lang="fr-FR" b="1" u="sng" dirty="0">
                <a:solidFill>
                  <a:schemeClr val="bg1"/>
                </a:solidFill>
              </a:rPr>
              <a:t>#IMPLIQUER</a:t>
            </a:r>
            <a:endParaRPr lang="fr-FR" sz="1800" b="1" u="sng" dirty="0">
              <a:solidFill>
                <a:schemeClr val="bg1"/>
              </a:solidFill>
            </a:endParaRPr>
          </a:p>
          <a:p>
            <a:endParaRPr lang="fr-FR" dirty="0"/>
          </a:p>
        </p:txBody>
      </p:sp>
    </p:spTree>
    <p:extLst>
      <p:ext uri="{BB962C8B-B14F-4D97-AF65-F5344CB8AC3E}">
        <p14:creationId xmlns:p14="http://schemas.microsoft.com/office/powerpoint/2010/main" val="4045862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3B726623-25A1-4079-AC41-414EC8C5BFA0}"/>
              </a:ext>
            </a:extLst>
          </p:cNvPr>
          <p:cNvPicPr>
            <a:picLocks noGrp="1" noChangeAspect="1"/>
          </p:cNvPicPr>
          <p:nvPr>
            <p:ph idx="1"/>
          </p:nvPr>
        </p:nvPicPr>
        <p:blipFill>
          <a:blip r:embed="rId3"/>
          <a:stretch>
            <a:fillRect/>
          </a:stretch>
        </p:blipFill>
        <p:spPr>
          <a:xfrm>
            <a:off x="1115616" y="44624"/>
            <a:ext cx="6675872" cy="6762927"/>
          </a:xfrm>
        </p:spPr>
      </p:pic>
      <p:sp>
        <p:nvSpPr>
          <p:cNvPr id="6" name="ZoneTexte 5">
            <a:extLst>
              <a:ext uri="{FF2B5EF4-FFF2-40B4-BE49-F238E27FC236}">
                <a16:creationId xmlns:a16="http://schemas.microsoft.com/office/drawing/2014/main" id="{400E848B-391D-4E2E-AC38-17C495467FC9}"/>
              </a:ext>
            </a:extLst>
          </p:cNvPr>
          <p:cNvSpPr txBox="1"/>
          <p:nvPr/>
        </p:nvSpPr>
        <p:spPr>
          <a:xfrm>
            <a:off x="2281767" y="3295134"/>
            <a:ext cx="4597400" cy="369332"/>
          </a:xfrm>
          <a:prstGeom prst="rect">
            <a:avLst/>
          </a:prstGeom>
          <a:noFill/>
        </p:spPr>
        <p:txBody>
          <a:bodyPr wrap="square">
            <a:spAutoFit/>
          </a:bodyPr>
          <a:lstStyle/>
          <a:p>
            <a:r>
              <a:rPr lang="fr-FR" sz="1800" b="1" u="sng" dirty="0">
                <a:solidFill>
                  <a:schemeClr val="bg1"/>
                </a:solidFill>
              </a:rPr>
              <a:t>#IMPLIQUER</a:t>
            </a:r>
          </a:p>
        </p:txBody>
      </p:sp>
      <p:sp>
        <p:nvSpPr>
          <p:cNvPr id="7" name="ZoneTexte 6">
            <a:extLst>
              <a:ext uri="{FF2B5EF4-FFF2-40B4-BE49-F238E27FC236}">
                <a16:creationId xmlns:a16="http://schemas.microsoft.com/office/drawing/2014/main" id="{7349EAFE-C764-41D1-B5A9-5F0365F57A1F}"/>
              </a:ext>
            </a:extLst>
          </p:cNvPr>
          <p:cNvSpPr txBox="1"/>
          <p:nvPr/>
        </p:nvSpPr>
        <p:spPr>
          <a:xfrm>
            <a:off x="7298267" y="6393595"/>
            <a:ext cx="2051720" cy="369332"/>
          </a:xfrm>
          <a:prstGeom prst="rect">
            <a:avLst/>
          </a:prstGeom>
          <a:noFill/>
        </p:spPr>
        <p:txBody>
          <a:bodyPr wrap="square">
            <a:spAutoFit/>
          </a:bodyPr>
          <a:lstStyle/>
          <a:p>
            <a:r>
              <a:rPr lang="fr-FR" sz="1800" b="1" u="sng" dirty="0">
                <a:solidFill>
                  <a:schemeClr val="bg1"/>
                </a:solidFill>
              </a:rPr>
              <a:t>#IMPLIQUER</a:t>
            </a:r>
          </a:p>
        </p:txBody>
      </p:sp>
    </p:spTree>
    <p:extLst>
      <p:ext uri="{BB962C8B-B14F-4D97-AF65-F5344CB8AC3E}">
        <p14:creationId xmlns:p14="http://schemas.microsoft.com/office/powerpoint/2010/main" val="34430460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p:cNvSpPr>
            <a:spLocks noGrp="1"/>
          </p:cNvSpPr>
          <p:nvPr>
            <p:ph type="title"/>
          </p:nvPr>
        </p:nvSpPr>
        <p:spPr>
          <a:xfrm>
            <a:off x="0" y="580041"/>
            <a:ext cx="7748340" cy="2283200"/>
          </a:xfrm>
        </p:spPr>
        <p:txBody>
          <a:bodyPr>
            <a:noAutofit/>
          </a:bodyPr>
          <a:lstStyle/>
          <a:p>
            <a:pPr algn="ctr"/>
            <a:r>
              <a:rPr lang="fr-FR" sz="4800" b="1" dirty="0"/>
              <a:t>S’engager </a:t>
            </a:r>
            <a:br>
              <a:rPr lang="fr-FR" sz="4800" dirty="0"/>
            </a:br>
            <a:r>
              <a:rPr lang="fr-FR" dirty="0"/>
              <a:t> </a:t>
            </a:r>
            <a:br>
              <a:rPr lang="fr-FR" sz="4800" dirty="0"/>
            </a:br>
            <a:endParaRPr lang="fr-FR" sz="4800" dirty="0"/>
          </a:p>
        </p:txBody>
      </p:sp>
      <p:pic>
        <p:nvPicPr>
          <p:cNvPr id="2052" name="Picture 4" descr="https://t3.ftcdn.net/jpg/01/19/32/54/240_F_119325454_UhRx2h8WVEM0lkmfNjQnLEqSjfq6NCxh.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57198" y="3007894"/>
            <a:ext cx="6134101" cy="3850105"/>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A45418CB-A3B7-4BF6-82BA-783036B86694}"/>
              </a:ext>
            </a:extLst>
          </p:cNvPr>
          <p:cNvSpPr txBox="1"/>
          <p:nvPr/>
        </p:nvSpPr>
        <p:spPr>
          <a:xfrm rot="10800000" flipV="1">
            <a:off x="7236295" y="5958572"/>
            <a:ext cx="1692471"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1" i="0" u="sng" strike="noStrike" kern="1200" cap="none" spc="0" normalizeH="0" baseline="0" noProof="0" dirty="0">
                <a:ln>
                  <a:noFill/>
                </a:ln>
                <a:solidFill>
                  <a:prstClr val="white"/>
                </a:solidFill>
                <a:effectLst/>
                <a:uLnTx/>
                <a:uFillTx/>
                <a:latin typeface="Trebuchet MS" panose="020B0603020202020204"/>
                <a:ea typeface="+mn-ea"/>
                <a:cs typeface="+mn-cs"/>
              </a:rPr>
              <a:t>#ENGAGER</a:t>
            </a:r>
          </a:p>
        </p:txBody>
      </p:sp>
      <p:pic>
        <p:nvPicPr>
          <p:cNvPr id="5" name="Image 4">
            <a:extLst>
              <a:ext uri="{FF2B5EF4-FFF2-40B4-BE49-F238E27FC236}">
                <a16:creationId xmlns:a16="http://schemas.microsoft.com/office/drawing/2014/main" id="{5AFA8797-4CD8-4ED4-BA76-F4869516B0B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39132" y="6119055"/>
            <a:ext cx="1886795" cy="667478"/>
          </a:xfrm>
          <a:prstGeom prst="rect">
            <a:avLst/>
          </a:prstGeom>
        </p:spPr>
      </p:pic>
    </p:spTree>
    <p:extLst>
      <p:ext uri="{BB962C8B-B14F-4D97-AF65-F5344CB8AC3E}">
        <p14:creationId xmlns:p14="http://schemas.microsoft.com/office/powerpoint/2010/main" val="38826241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dessin-animé-de-la-terre-de-planète | APEL Sainte Jeanne d'Arc d'Herblay">
            <a:extLst>
              <a:ext uri="{FF2B5EF4-FFF2-40B4-BE49-F238E27FC236}">
                <a16:creationId xmlns:a16="http://schemas.microsoft.com/office/drawing/2014/main" id="{85AB6525-FE5F-42F3-AF69-1E463B96CEE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1560" y="1340768"/>
            <a:ext cx="4876800" cy="4876800"/>
          </a:xfrm>
          <a:prstGeom prst="rect">
            <a:avLst/>
          </a:prstGeom>
          <a:noFill/>
          <a:extLst>
            <a:ext uri="{909E8E84-426E-40DD-AFC4-6F175D3DCCD1}">
              <a14:hiddenFill xmlns:a14="http://schemas.microsoft.com/office/drawing/2010/main">
                <a:solidFill>
                  <a:srgbClr val="FFFFFF"/>
                </a:solidFill>
              </a14:hiddenFill>
            </a:ext>
          </a:extLst>
        </p:spPr>
      </p:pic>
      <p:sp>
        <p:nvSpPr>
          <p:cNvPr id="147" name="TextBox 146">
            <a:extLst>
              <a:ext uri="{FF2B5EF4-FFF2-40B4-BE49-F238E27FC236}">
                <a16:creationId xmlns:a16="http://schemas.microsoft.com/office/drawing/2014/main" id="{C2F7174F-16B3-4AF7-BEBC-4392886007C6}"/>
              </a:ext>
            </a:extLst>
          </p:cNvPr>
          <p:cNvSpPr txBox="1"/>
          <p:nvPr/>
        </p:nvSpPr>
        <p:spPr>
          <a:xfrm>
            <a:off x="699884" y="379982"/>
            <a:ext cx="6696744" cy="769441"/>
          </a:xfrm>
          <a:prstGeom prst="rect">
            <a:avLst/>
          </a:prstGeom>
          <a:noFill/>
        </p:spPr>
        <p:txBody>
          <a:bodyPr wrap="square">
            <a:spAutoFit/>
          </a:bodyPr>
          <a:lstStyle/>
          <a:p>
            <a:pPr algn="ctr"/>
            <a:r>
              <a:rPr lang="fr-FR" sz="4400" b="1" dirty="0">
                <a:solidFill>
                  <a:srgbClr val="89CC40"/>
                </a:solidFill>
                <a:latin typeface="+mj-lt"/>
              </a:rPr>
              <a:t>258</a:t>
            </a:r>
            <a:r>
              <a:rPr lang="fr-FR" sz="4400" b="1" i="0" dirty="0">
                <a:solidFill>
                  <a:srgbClr val="89CC40"/>
                </a:solidFill>
                <a:effectLst/>
                <a:latin typeface="+mj-lt"/>
              </a:rPr>
              <a:t> MILLIONS</a:t>
            </a:r>
            <a:endParaRPr lang="fr-FR" sz="4400" b="1" dirty="0">
              <a:solidFill>
                <a:srgbClr val="89CC40"/>
              </a:solidFill>
              <a:latin typeface="+mj-lt"/>
            </a:endParaRPr>
          </a:p>
        </p:txBody>
      </p:sp>
      <p:pic>
        <p:nvPicPr>
          <p:cNvPr id="1028" name="Picture 4" descr="Le dispositif du Parrainage | Mission Locale du Pays d'Aix">
            <a:extLst>
              <a:ext uri="{FF2B5EF4-FFF2-40B4-BE49-F238E27FC236}">
                <a16:creationId xmlns:a16="http://schemas.microsoft.com/office/drawing/2014/main" id="{3419FA19-6512-4D5B-A21C-34870207C25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940152" y="1988840"/>
            <a:ext cx="2227689" cy="319698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2C169E5-C698-44DC-A5B9-3C3A40BEFB65}"/>
              </a:ext>
            </a:extLst>
          </p:cNvPr>
          <p:cNvSpPr txBox="1"/>
          <p:nvPr/>
        </p:nvSpPr>
        <p:spPr>
          <a:xfrm>
            <a:off x="7452511" y="6093296"/>
            <a:ext cx="1691489" cy="646331"/>
          </a:xfrm>
          <a:prstGeom prst="rect">
            <a:avLst/>
          </a:prstGeom>
          <a:noFill/>
        </p:spPr>
        <p:txBody>
          <a:bodyPr wrap="none" rtlCol="0">
            <a:spAutoFit/>
          </a:bodyPr>
          <a:lstStyle/>
          <a:p>
            <a:r>
              <a:rPr lang="fr-FR" b="1" u="sng" dirty="0">
                <a:solidFill>
                  <a:schemeClr val="bg1"/>
                </a:solidFill>
              </a:rPr>
              <a:t>#SENSIBILISER</a:t>
            </a:r>
          </a:p>
          <a:p>
            <a:endParaRPr lang="fr-FR" dirty="0"/>
          </a:p>
        </p:txBody>
      </p:sp>
    </p:spTree>
    <p:extLst>
      <p:ext uri="{BB962C8B-B14F-4D97-AF65-F5344CB8AC3E}">
        <p14:creationId xmlns:p14="http://schemas.microsoft.com/office/powerpoint/2010/main" val="27360206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9D516F-2445-4890-997B-27279A06F4C6}"/>
              </a:ext>
            </a:extLst>
          </p:cNvPr>
          <p:cNvSpPr>
            <a:spLocks noGrp="1"/>
          </p:cNvSpPr>
          <p:nvPr>
            <p:ph type="ctrTitle"/>
          </p:nvPr>
        </p:nvSpPr>
        <p:spPr>
          <a:xfrm>
            <a:off x="755576" y="-55292"/>
            <a:ext cx="7344816" cy="1646302"/>
          </a:xfrm>
        </p:spPr>
        <p:txBody>
          <a:bodyPr/>
          <a:lstStyle/>
          <a:p>
            <a:pPr algn="ctr"/>
            <a:r>
              <a:rPr lang="fr-FR" sz="3600" b="1" dirty="0"/>
              <a:t>Comment aider ceux qui n’ont pas la chance d’aller à l’école?</a:t>
            </a:r>
          </a:p>
        </p:txBody>
      </p:sp>
      <p:pic>
        <p:nvPicPr>
          <p:cNvPr id="1026" name="Picture 2">
            <a:extLst>
              <a:ext uri="{FF2B5EF4-FFF2-40B4-BE49-F238E27FC236}">
                <a16:creationId xmlns:a16="http://schemas.microsoft.com/office/drawing/2014/main" id="{BDAAE3F0-0C9C-4BCC-A284-3F25A059EE11}"/>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69887" y="3544802"/>
            <a:ext cx="3969748" cy="298351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B9873C99-035E-4DB3-B684-C70F1036148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32040" y="4108514"/>
            <a:ext cx="3549832" cy="1739989"/>
          </a:xfrm>
          <a:prstGeom prst="rect">
            <a:avLst/>
          </a:prstGeom>
        </p:spPr>
      </p:pic>
      <p:pic>
        <p:nvPicPr>
          <p:cNvPr id="5" name="Picture 2" descr="RÃ©sultat de recherche d'images pour &quot;dessin bol de riz&quot;">
            <a:extLst>
              <a:ext uri="{FF2B5EF4-FFF2-40B4-BE49-F238E27FC236}">
                <a16:creationId xmlns:a16="http://schemas.microsoft.com/office/drawing/2014/main" id="{0F85E3CB-68B8-4427-A16B-B7647BB9EE7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059832" y="2430178"/>
            <a:ext cx="2559606" cy="2229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5553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A9D8AB-EDA8-4C75-93A1-FE0803434F43}"/>
              </a:ext>
            </a:extLst>
          </p:cNvPr>
          <p:cNvSpPr>
            <a:spLocks noGrp="1"/>
          </p:cNvSpPr>
          <p:nvPr>
            <p:ph type="title"/>
          </p:nvPr>
        </p:nvSpPr>
        <p:spPr>
          <a:xfrm>
            <a:off x="455539" y="337619"/>
            <a:ext cx="8232921" cy="936104"/>
          </a:xfrm>
        </p:spPr>
        <p:txBody>
          <a:bodyPr>
            <a:normAutofit/>
          </a:bodyPr>
          <a:lstStyle/>
          <a:p>
            <a:r>
              <a:rPr lang="fr-FR" b="1" dirty="0"/>
              <a:t>Comment va être utilisé cet argent ?</a:t>
            </a:r>
          </a:p>
        </p:txBody>
      </p:sp>
      <p:pic>
        <p:nvPicPr>
          <p:cNvPr id="7" name="Image 6">
            <a:extLst>
              <a:ext uri="{FF2B5EF4-FFF2-40B4-BE49-F238E27FC236}">
                <a16:creationId xmlns:a16="http://schemas.microsoft.com/office/drawing/2014/main" id="{F6163364-8FD1-4E66-9597-390DEFB1F62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411760" y="1707821"/>
            <a:ext cx="4031945" cy="4060846"/>
          </a:xfrm>
          <a:prstGeom prst="ellipse">
            <a:avLst/>
          </a:prstGeom>
        </p:spPr>
      </p:pic>
      <p:pic>
        <p:nvPicPr>
          <p:cNvPr id="8" name="Image 7">
            <a:extLst>
              <a:ext uri="{FF2B5EF4-FFF2-40B4-BE49-F238E27FC236}">
                <a16:creationId xmlns:a16="http://schemas.microsoft.com/office/drawing/2014/main" id="{757132F0-D910-4F1B-9552-EF9C0389A916}"/>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9302" b="93798" l="9942" r="89474">
                        <a14:foregroundMark x1="43275" y1="58915" x2="43275" y2="58915"/>
                        <a14:foregroundMark x1="46784" y1="93798" x2="46784" y2="93798"/>
                        <a14:foregroundMark x1="27485" y1="21705" x2="27485" y2="21705"/>
                        <a14:foregroundMark x1="36842" y1="20155" x2="36842" y2="20155"/>
                        <a14:foregroundMark x1="39766" y1="20155" x2="39766" y2="20155"/>
                        <a14:foregroundMark x1="49708" y1="16279" x2="49708" y2="16279"/>
                        <a14:foregroundMark x1="60234" y1="16279" x2="60234" y2="16279"/>
                        <a14:foregroundMark x1="63158" y1="17054" x2="63158" y2="17054"/>
                        <a14:foregroundMark x1="71930" y1="17054" x2="71930" y2="17054"/>
                        <a14:foregroundMark x1="76608" y1="18605" x2="76608" y2="18605"/>
                        <a14:foregroundMark x1="77778" y1="16279" x2="77778" y2="16279"/>
                        <a14:foregroundMark x1="84211" y1="18605" x2="84211" y2="18605"/>
                        <a14:foregroundMark x1="88304" y1="20155" x2="88304" y2="20155"/>
                        <a14:foregroundMark x1="68421" y1="14729" x2="68421" y2="14729"/>
                        <a14:foregroundMark x1="78947" y1="22481" x2="78947" y2="22481"/>
                        <a14:foregroundMark x1="59649" y1="18605" x2="59649" y2="18605"/>
                        <a14:foregroundMark x1="43860" y1="13953" x2="43860" y2="13953"/>
                        <a14:foregroundMark x1="33333" y1="15504" x2="33333" y2="15504"/>
                        <a14:foregroundMark x1="21637" y1="10853" x2="21637" y2="10853"/>
                        <a14:foregroundMark x1="19298" y1="20930" x2="19298" y2="20930"/>
                        <a14:foregroundMark x1="21053" y1="21705" x2="21053" y2="21705"/>
                        <a14:foregroundMark x1="24561" y1="10078" x2="24561" y2="10078"/>
                        <a14:foregroundMark x1="54386" y1="21705" x2="54386" y2="21705"/>
                      </a14:backgroundRemoval>
                    </a14:imgEffect>
                  </a14:imgLayer>
                </a14:imgProps>
              </a:ext>
              <a:ext uri="{28A0092B-C50C-407E-A947-70E740481C1C}">
                <a14:useLocalDpi xmlns:a14="http://schemas.microsoft.com/office/drawing/2010/main"/>
              </a:ext>
            </a:extLst>
          </a:blip>
          <a:srcRect/>
          <a:stretch/>
        </p:blipFill>
        <p:spPr>
          <a:xfrm>
            <a:off x="5868144" y="4544844"/>
            <a:ext cx="2622069" cy="1975537"/>
          </a:xfrm>
          <a:prstGeom prst="rect">
            <a:avLst/>
          </a:prstGeom>
        </p:spPr>
      </p:pic>
      <p:pic>
        <p:nvPicPr>
          <p:cNvPr id="9" name="Image 8">
            <a:extLst>
              <a:ext uri="{FF2B5EF4-FFF2-40B4-BE49-F238E27FC236}">
                <a16:creationId xmlns:a16="http://schemas.microsoft.com/office/drawing/2014/main" id="{4FA01C1A-02DB-4994-8BC8-86B5090CFFD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5810" y="1589831"/>
            <a:ext cx="2345950" cy="1675677"/>
          </a:xfrm>
          <a:prstGeom prst="rect">
            <a:avLst/>
          </a:prstGeom>
        </p:spPr>
      </p:pic>
      <p:pic>
        <p:nvPicPr>
          <p:cNvPr id="10" name="Image 9">
            <a:extLst>
              <a:ext uri="{FF2B5EF4-FFF2-40B4-BE49-F238E27FC236}">
                <a16:creationId xmlns:a16="http://schemas.microsoft.com/office/drawing/2014/main" id="{BB61CE8E-4160-4BBD-867B-9792C3FC1A69}"/>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backgroundRemoval t="8264" b="88430" l="8203" r="89844">
                        <a14:foregroundMark x1="35156" y1="49587" x2="35156" y2="49587"/>
                        <a14:foregroundMark x1="25781" y1="80165" x2="25781" y2="80165"/>
                        <a14:foregroundMark x1="8203" y1="21488" x2="8203" y2="21488"/>
                        <a14:foregroundMark x1="16797" y1="19008" x2="16797" y2="19008"/>
                        <a14:foregroundMark x1="11719" y1="14050" x2="11719" y2="14050"/>
                        <a14:foregroundMark x1="21484" y1="13223" x2="21484" y2="13223"/>
                        <a14:foregroundMark x1="28125" y1="14050" x2="28125" y2="14050"/>
                        <a14:foregroundMark x1="33984" y1="13223" x2="33984" y2="13223"/>
                        <a14:foregroundMark x1="37109" y1="14876" x2="37109" y2="14876"/>
                        <a14:foregroundMark x1="43359" y1="11570" x2="43359" y2="11570"/>
                        <a14:foregroundMark x1="36328" y1="8264" x2="36328" y2="8264"/>
                        <a14:foregroundMark x1="53125" y1="19008" x2="53125" y2="19008"/>
                        <a14:foregroundMark x1="55859" y1="19008" x2="55859" y2="19008"/>
                        <a14:foregroundMark x1="66797" y1="17355" x2="66797" y2="17355"/>
                        <a14:foregroundMark x1="67969" y1="17355" x2="67969" y2="17355"/>
                        <a14:foregroundMark x1="74219" y1="15702" x2="74219" y2="15702"/>
                        <a14:foregroundMark x1="77344" y1="15702" x2="77344" y2="15702"/>
                        <a14:foregroundMark x1="83984" y1="14050" x2="83984" y2="14050"/>
                        <a14:foregroundMark x1="75000" y1="8264" x2="75000" y2="8264"/>
                        <a14:foregroundMark x1="29688" y1="66116" x2="29688" y2="66116"/>
                      </a14:backgroundRemoval>
                    </a14:imgEffect>
                  </a14:imgLayer>
                </a14:imgProps>
              </a:ext>
              <a:ext uri="{28A0092B-C50C-407E-A947-70E740481C1C}">
                <a14:useLocalDpi xmlns:a14="http://schemas.microsoft.com/office/drawing/2010/main"/>
              </a:ext>
            </a:extLst>
          </a:blip>
          <a:srcRect/>
          <a:stretch/>
        </p:blipFill>
        <p:spPr>
          <a:xfrm>
            <a:off x="5652120" y="1413444"/>
            <a:ext cx="3915586" cy="1852064"/>
          </a:xfrm>
          <a:prstGeom prst="rect">
            <a:avLst/>
          </a:prstGeom>
        </p:spPr>
      </p:pic>
      <p:pic>
        <p:nvPicPr>
          <p:cNvPr id="11" name="Image 10">
            <a:extLst>
              <a:ext uri="{FF2B5EF4-FFF2-40B4-BE49-F238E27FC236}">
                <a16:creationId xmlns:a16="http://schemas.microsoft.com/office/drawing/2014/main" id="{2F7B623D-637C-4396-A399-2D949EDEA810}"/>
              </a:ext>
            </a:extLst>
          </p:cNvPr>
          <p:cNvPicPr>
            <a:picLocks noChangeAspect="1"/>
          </p:cNvPicPr>
          <p:nvPr/>
        </p:nvPicPr>
        <p:blipFill rotWithShape="1">
          <a:blip r:embed="rId9" cstate="email">
            <a:extLst>
              <a:ext uri="{BEBA8EAE-BF5A-486C-A8C5-ECC9F3942E4B}">
                <a14:imgProps xmlns:a14="http://schemas.microsoft.com/office/drawing/2010/main">
                  <a14:imgLayer r:embed="rId10">
                    <a14:imgEffect>
                      <a14:backgroundRemoval t="9859" b="90141" l="3247" r="88961">
                        <a14:foregroundMark x1="53247" y1="86620" x2="53247" y2="86620"/>
                        <a14:foregroundMark x1="14935" y1="22535" x2="14935" y2="22535"/>
                        <a14:foregroundMark x1="40909" y1="23239" x2="40909" y2="23239"/>
                        <a14:foregroundMark x1="61039" y1="27465" x2="61039" y2="27465"/>
                        <a14:foregroundMark x1="9740" y1="26056" x2="9740" y2="26056"/>
                        <a14:foregroundMark x1="22727" y1="21831" x2="22727" y2="21831"/>
                        <a14:foregroundMark x1="44156" y1="20423" x2="44156" y2="20423"/>
                        <a14:foregroundMark x1="77273" y1="19718" x2="77273" y2="19718"/>
                        <a14:foregroundMark x1="3896" y1="20423" x2="3896" y2="20423"/>
                        <a14:foregroundMark x1="22727" y1="16197" x2="22727" y2="16197"/>
                      </a14:backgroundRemoval>
                    </a14:imgEffect>
                  </a14:imgLayer>
                </a14:imgProps>
              </a:ext>
              <a:ext uri="{28A0092B-C50C-407E-A947-70E740481C1C}">
                <a14:useLocalDpi xmlns:a14="http://schemas.microsoft.com/office/drawing/2010/main"/>
              </a:ext>
            </a:extLst>
          </a:blip>
          <a:srcRect/>
          <a:stretch/>
        </p:blipFill>
        <p:spPr>
          <a:xfrm>
            <a:off x="577600" y="4303070"/>
            <a:ext cx="2345950" cy="2179351"/>
          </a:xfrm>
          <a:prstGeom prst="rect">
            <a:avLst/>
          </a:prstGeom>
        </p:spPr>
      </p:pic>
    </p:spTree>
    <p:extLst>
      <p:ext uri="{BB962C8B-B14F-4D97-AF65-F5344CB8AC3E}">
        <p14:creationId xmlns:p14="http://schemas.microsoft.com/office/powerpoint/2010/main" val="4144414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C575F-DD5C-4DDB-96CD-7E26F3584DF2}"/>
              </a:ext>
            </a:extLst>
          </p:cNvPr>
          <p:cNvSpPr txBox="1">
            <a:spLocks/>
          </p:cNvSpPr>
          <p:nvPr/>
        </p:nvSpPr>
        <p:spPr>
          <a:xfrm>
            <a:off x="1547664" y="373601"/>
            <a:ext cx="6264696" cy="1646302"/>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b="1" dirty="0"/>
              <a:t>Soutenez les jeunes du centre de </a:t>
            </a:r>
            <a:r>
              <a:rPr lang="fr-FR" b="1" dirty="0" err="1"/>
              <a:t>Sisophon</a:t>
            </a:r>
            <a:r>
              <a:rPr lang="fr-FR" b="1" dirty="0"/>
              <a:t> au Cambodge </a:t>
            </a:r>
          </a:p>
        </p:txBody>
      </p:sp>
      <p:pic>
        <p:nvPicPr>
          <p:cNvPr id="4" name="Picture 3">
            <a:hlinkClick r:id="rId3"/>
            <a:extLst>
              <a:ext uri="{FF2B5EF4-FFF2-40B4-BE49-F238E27FC236}">
                <a16:creationId xmlns:a16="http://schemas.microsoft.com/office/drawing/2014/main" id="{CE1D2269-3EA6-4114-AEF6-7B8FA758526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334175" y="2204864"/>
            <a:ext cx="6323588" cy="3970322"/>
          </a:xfrm>
          <a:prstGeom prst="rect">
            <a:avLst/>
          </a:prstGeom>
        </p:spPr>
      </p:pic>
      <p:sp>
        <p:nvSpPr>
          <p:cNvPr id="3" name="Rectangle 2">
            <a:hlinkClick r:id="rId5" action="ppaction://hlinkfile"/>
            <a:extLst>
              <a:ext uri="{FF2B5EF4-FFF2-40B4-BE49-F238E27FC236}">
                <a16:creationId xmlns:a16="http://schemas.microsoft.com/office/drawing/2014/main" id="{FDEDB744-E91A-4C57-8126-2CFA47711632}"/>
              </a:ext>
            </a:extLst>
          </p:cNvPr>
          <p:cNvSpPr/>
          <p:nvPr/>
        </p:nvSpPr>
        <p:spPr>
          <a:xfrm>
            <a:off x="323528" y="682814"/>
            <a:ext cx="1044116" cy="9509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Arrow: Right 6">
            <a:extLst>
              <a:ext uri="{FF2B5EF4-FFF2-40B4-BE49-F238E27FC236}">
                <a16:creationId xmlns:a16="http://schemas.microsoft.com/office/drawing/2014/main" id="{464915FD-F000-4C55-AC11-EA8A38359A2C}"/>
              </a:ext>
            </a:extLst>
          </p:cNvPr>
          <p:cNvSpPr/>
          <p:nvPr/>
        </p:nvSpPr>
        <p:spPr>
          <a:xfrm>
            <a:off x="395536" y="1014261"/>
            <a:ext cx="864096" cy="288032"/>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12236749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Espace réservé du contenu 2"/>
          <p:cNvSpPr txBox="1">
            <a:spLocks/>
          </p:cNvSpPr>
          <p:nvPr/>
        </p:nvSpPr>
        <p:spPr>
          <a:xfrm>
            <a:off x="761999" y="1268760"/>
            <a:ext cx="6347714" cy="492500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endParaRPr lang="fr-FR" dirty="0"/>
          </a:p>
        </p:txBody>
      </p:sp>
      <p:pic>
        <p:nvPicPr>
          <p:cNvPr id="17" name="Image 16">
            <a:extLst>
              <a:ext uri="{FF2B5EF4-FFF2-40B4-BE49-F238E27FC236}">
                <a16:creationId xmlns:a16="http://schemas.microsoft.com/office/drawing/2014/main" id="{BDD2C01F-FC6B-4769-B3E7-39FA8373FD2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48" y="0"/>
            <a:ext cx="9144001" cy="6858000"/>
          </a:xfrm>
          <a:prstGeom prst="rect">
            <a:avLst/>
          </a:prstGeom>
        </p:spPr>
      </p:pic>
      <p:sp>
        <p:nvSpPr>
          <p:cNvPr id="2" name="Titre 1"/>
          <p:cNvSpPr>
            <a:spLocks noGrp="1"/>
          </p:cNvSpPr>
          <p:nvPr>
            <p:ph type="title"/>
          </p:nvPr>
        </p:nvSpPr>
        <p:spPr>
          <a:xfrm>
            <a:off x="-972616" y="332656"/>
            <a:ext cx="6347713" cy="936104"/>
          </a:xfrm>
        </p:spPr>
        <p:txBody>
          <a:bodyPr vert="horz" lIns="91440" tIns="45720" rIns="91440" bIns="45720" rtlCol="0" anchor="t">
            <a:normAutofit/>
          </a:bodyPr>
          <a:lstStyle/>
          <a:p>
            <a:pPr algn="ctr"/>
            <a:r>
              <a:rPr lang="fr-FR" sz="4800" b="1" dirty="0">
                <a:solidFill>
                  <a:schemeClr val="bg1"/>
                </a:solidFill>
                <a:effectLst>
                  <a:outerShdw blurRad="38100" dist="38100" dir="2700000" algn="tl">
                    <a:srgbClr val="000000">
                      <a:alpha val="43137"/>
                    </a:srgbClr>
                  </a:outerShdw>
                </a:effectLst>
                <a:latin typeface="Softhand script"/>
              </a:rPr>
              <a:t>Conclusion</a:t>
            </a:r>
          </a:p>
        </p:txBody>
      </p:sp>
    </p:spTree>
    <p:extLst>
      <p:ext uri="{BB962C8B-B14F-4D97-AF65-F5344CB8AC3E}">
        <p14:creationId xmlns:p14="http://schemas.microsoft.com/office/powerpoint/2010/main" val="38763098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B5813BA-836B-488F-A542-21CA7C873883}"/>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7380312"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E0862D94-9B3D-49FD-B3EC-06EDD3424BC8}"/>
              </a:ext>
            </a:extLst>
          </p:cNvPr>
          <p:cNvSpPr txBox="1"/>
          <p:nvPr/>
        </p:nvSpPr>
        <p:spPr>
          <a:xfrm>
            <a:off x="0" y="188640"/>
            <a:ext cx="3448329" cy="707886"/>
          </a:xfrm>
          <a:prstGeom prst="rect">
            <a:avLst/>
          </a:prstGeom>
          <a:solidFill>
            <a:srgbClr val="7FBB46"/>
          </a:solidFill>
        </p:spPr>
        <p:txBody>
          <a:bodyPr wrap="square" rtlCol="0">
            <a:spAutoFit/>
          </a:bodyPr>
          <a:lstStyle/>
          <a:p>
            <a:r>
              <a:rPr lang="fr-FR" sz="4000" b="1" dirty="0">
                <a:solidFill>
                  <a:schemeClr val="bg1"/>
                </a:solidFill>
                <a:latin typeface="Softhand script" panose="02000000000000000000"/>
              </a:rPr>
              <a:t>  </a:t>
            </a:r>
            <a:r>
              <a:rPr lang="fr-FR" sz="3600" b="1" dirty="0">
                <a:solidFill>
                  <a:schemeClr val="bg1"/>
                </a:solidFill>
                <a:latin typeface="+mj-lt"/>
              </a:rPr>
              <a:t>Le Mékong</a:t>
            </a:r>
          </a:p>
        </p:txBody>
      </p:sp>
      <p:pic>
        <p:nvPicPr>
          <p:cNvPr id="5" name="Picture 3">
            <a:extLst>
              <a:ext uri="{FF2B5EF4-FFF2-40B4-BE49-F238E27FC236}">
                <a16:creationId xmlns:a16="http://schemas.microsoft.com/office/drawing/2014/main" id="{DB2FE8D9-6924-437F-AB18-284CF518CF33}"/>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rot="16200000">
            <a:off x="7047714" y="57843"/>
            <a:ext cx="2076465" cy="2076464"/>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6" name="Picture 4">
            <a:extLst>
              <a:ext uri="{FF2B5EF4-FFF2-40B4-BE49-F238E27FC236}">
                <a16:creationId xmlns:a16="http://schemas.microsoft.com/office/drawing/2014/main" id="{8F0F89DA-1991-4580-8CDD-3DAA2779D837}"/>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047714" y="2271087"/>
            <a:ext cx="2076465" cy="2107832"/>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7" name="Picture 2">
            <a:extLst>
              <a:ext uri="{FF2B5EF4-FFF2-40B4-BE49-F238E27FC236}">
                <a16:creationId xmlns:a16="http://schemas.microsoft.com/office/drawing/2014/main" id="{B9BEA6EA-35BD-4857-A270-E2032488150A}"/>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7042447" y="4528749"/>
            <a:ext cx="2101553" cy="2280888"/>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037852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9F3B9C3-E1A4-4678-AA4C-88633121CA1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5393" y="908720"/>
            <a:ext cx="9554786" cy="5732236"/>
          </a:xfrm>
          <a:prstGeom prst="rect">
            <a:avLst/>
          </a:prstGeom>
        </p:spPr>
      </p:pic>
      <p:sp>
        <p:nvSpPr>
          <p:cNvPr id="13" name="Rectangle 12">
            <a:extLst>
              <a:ext uri="{FF2B5EF4-FFF2-40B4-BE49-F238E27FC236}">
                <a16:creationId xmlns:a16="http://schemas.microsoft.com/office/drawing/2014/main" id="{8BE6BC3F-AAD6-4C6C-AB30-8FBBEAC30DD1}"/>
              </a:ext>
            </a:extLst>
          </p:cNvPr>
          <p:cNvSpPr/>
          <p:nvPr/>
        </p:nvSpPr>
        <p:spPr>
          <a:xfrm>
            <a:off x="0" y="-1"/>
            <a:ext cx="9187203" cy="908721"/>
          </a:xfrm>
          <a:prstGeom prst="rect">
            <a:avLst/>
          </a:prstGeom>
          <a:solidFill>
            <a:srgbClr val="7FB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defRPr/>
            </a:pPr>
            <a:r>
              <a:rPr lang="fr-FR" sz="4000" b="1" dirty="0">
                <a:latin typeface="+mj-lt"/>
              </a:rPr>
              <a:t>L’ Asie</a:t>
            </a:r>
          </a:p>
        </p:txBody>
      </p:sp>
      <p:pic>
        <p:nvPicPr>
          <p:cNvPr id="9" name="Graphique 8" descr="Repère avec un remplissage uni">
            <a:extLst>
              <a:ext uri="{FF2B5EF4-FFF2-40B4-BE49-F238E27FC236}">
                <a16:creationId xmlns:a16="http://schemas.microsoft.com/office/drawing/2014/main" id="{880351B1-EC42-4D99-B598-425AC2E9E93E}"/>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682752" y="1916832"/>
            <a:ext cx="889248" cy="889248"/>
          </a:xfrm>
          <a:prstGeom prst="rect">
            <a:avLst/>
          </a:prstGeom>
        </p:spPr>
      </p:pic>
      <p:pic>
        <p:nvPicPr>
          <p:cNvPr id="11" name="Graphique 10" descr="Flèche en cercle avec un remplissage uni">
            <a:extLst>
              <a:ext uri="{FF2B5EF4-FFF2-40B4-BE49-F238E27FC236}">
                <a16:creationId xmlns:a16="http://schemas.microsoft.com/office/drawing/2014/main" id="{530DB4B9-F283-4AFF-B28F-71C48086F202}"/>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516216" y="3068960"/>
            <a:ext cx="1944216" cy="1944216"/>
          </a:xfrm>
          <a:prstGeom prst="rect">
            <a:avLst/>
          </a:prstGeom>
        </p:spPr>
      </p:pic>
      <p:cxnSp>
        <p:nvCxnSpPr>
          <p:cNvPr id="8" name="Connecteur droit avec flèche 7">
            <a:extLst>
              <a:ext uri="{FF2B5EF4-FFF2-40B4-BE49-F238E27FC236}">
                <a16:creationId xmlns:a16="http://schemas.microsoft.com/office/drawing/2014/main" id="{78E5D477-69EA-4C47-B6C4-47EA5B48DBDB}"/>
              </a:ext>
            </a:extLst>
          </p:cNvPr>
          <p:cNvCxnSpPr>
            <a:cxnSpLocks/>
          </p:cNvCxnSpPr>
          <p:nvPr/>
        </p:nvCxnSpPr>
        <p:spPr>
          <a:xfrm>
            <a:off x="4211960" y="2672916"/>
            <a:ext cx="2736304" cy="1044116"/>
          </a:xfrm>
          <a:prstGeom prst="straightConnector1">
            <a:avLst/>
          </a:prstGeom>
          <a:ln w="762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5168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1000" fill="hold"/>
                                        <p:tgtEl>
                                          <p:spTgt spid="11"/>
                                        </p:tgtEl>
                                        <p:attrNameLst>
                                          <p:attrName>ppt_w</p:attrName>
                                        </p:attrNameLst>
                                      </p:cBhvr>
                                      <p:tavLst>
                                        <p:tav tm="0">
                                          <p:val>
                                            <p:fltVal val="0"/>
                                          </p:val>
                                        </p:tav>
                                        <p:tav tm="100000">
                                          <p:val>
                                            <p:strVal val="#ppt_w"/>
                                          </p:val>
                                        </p:tav>
                                      </p:tavLst>
                                    </p:anim>
                                    <p:anim calcmode="lin" valueType="num">
                                      <p:cBhvr>
                                        <p:cTn id="26" dur="1000" fill="hold"/>
                                        <p:tgtEl>
                                          <p:spTgt spid="11"/>
                                        </p:tgtEl>
                                        <p:attrNameLst>
                                          <p:attrName>ppt_h</p:attrName>
                                        </p:attrNameLst>
                                      </p:cBhvr>
                                      <p:tavLst>
                                        <p:tav tm="0">
                                          <p:val>
                                            <p:fltVal val="0"/>
                                          </p:val>
                                        </p:tav>
                                        <p:tav tm="100000">
                                          <p:val>
                                            <p:strVal val="#ppt_h"/>
                                          </p:val>
                                        </p:tav>
                                      </p:tavLst>
                                    </p:anim>
                                    <p:anim calcmode="lin" valueType="num">
                                      <p:cBhvr>
                                        <p:cTn id="27" dur="1000" fill="hold"/>
                                        <p:tgtEl>
                                          <p:spTgt spid="11"/>
                                        </p:tgtEl>
                                        <p:attrNameLst>
                                          <p:attrName>style.rotation</p:attrName>
                                        </p:attrNameLst>
                                      </p:cBhvr>
                                      <p:tavLst>
                                        <p:tav tm="0">
                                          <p:val>
                                            <p:fltVal val="90"/>
                                          </p:val>
                                        </p:tav>
                                        <p:tav tm="100000">
                                          <p:val>
                                            <p:fltVal val="0"/>
                                          </p:val>
                                        </p:tav>
                                      </p:tavLst>
                                    </p:anim>
                                    <p:animEffect transition="in" filter="fade">
                                      <p:cBhvr>
                                        <p:cTn id="28" dur="10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circle(in)">
                                      <p:cBhvr>
                                        <p:cTn id="3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5E44FB2-FCFB-467C-8F76-6962C639C22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
          <a:stretch/>
        </p:blipFill>
        <p:spPr>
          <a:xfrm>
            <a:off x="871" y="645732"/>
            <a:ext cx="9143129" cy="7319772"/>
          </a:xfrm>
          <a:prstGeom prst="rect">
            <a:avLst/>
          </a:prstGeom>
        </p:spPr>
      </p:pic>
      <p:pic>
        <p:nvPicPr>
          <p:cNvPr id="13"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97250" y="1913015"/>
            <a:ext cx="393651" cy="256576"/>
          </a:xfrm>
          <a:prstGeom prst="rect">
            <a:avLst/>
          </a:prstGeom>
          <a:noFill/>
          <a:ln w="9525">
            <a:noFill/>
            <a:miter lim="800000"/>
            <a:headEnd/>
            <a:tailEnd/>
          </a:ln>
        </p:spPr>
      </p:pic>
      <p:pic>
        <p:nvPicPr>
          <p:cNvPr id="14" name="Image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77465" y="3444687"/>
            <a:ext cx="393651" cy="262434"/>
          </a:xfrm>
          <a:prstGeom prst="rect">
            <a:avLst/>
          </a:prstGeom>
        </p:spPr>
      </p:pic>
      <p:pic>
        <p:nvPicPr>
          <p:cNvPr id="15" name="Image 14" descr="Cambodge"/>
          <p:cNvPicPr/>
          <p:nvPr/>
        </p:nvPicPr>
        <p:blipFill>
          <a:blip r:embed="rId6" cstate="email">
            <a:extLst>
              <a:ext uri="{28A0092B-C50C-407E-A947-70E740481C1C}">
                <a14:useLocalDpi xmlns:a14="http://schemas.microsoft.com/office/drawing/2010/main"/>
              </a:ext>
            </a:extLst>
          </a:blip>
          <a:srcRect/>
          <a:stretch>
            <a:fillRect/>
          </a:stretch>
        </p:blipFill>
        <p:spPr bwMode="auto">
          <a:xfrm>
            <a:off x="2835960" y="4107562"/>
            <a:ext cx="432423" cy="288419"/>
          </a:xfrm>
          <a:prstGeom prst="rect">
            <a:avLst/>
          </a:prstGeom>
          <a:noFill/>
        </p:spPr>
      </p:pic>
      <p:pic>
        <p:nvPicPr>
          <p:cNvPr id="16" name="Image 1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051720" y="2439424"/>
            <a:ext cx="393402" cy="262350"/>
          </a:xfrm>
          <a:prstGeom prst="rect">
            <a:avLst/>
          </a:prstGeom>
        </p:spPr>
      </p:pic>
      <p:pic>
        <p:nvPicPr>
          <p:cNvPr id="17"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482380" y="4400632"/>
            <a:ext cx="393651" cy="262434"/>
          </a:xfrm>
          <a:prstGeom prst="rect">
            <a:avLst/>
          </a:prstGeom>
          <a:noFill/>
          <a:ln w="9525">
            <a:noFill/>
            <a:miter lim="800000"/>
            <a:headEnd/>
            <a:tailEnd/>
          </a:ln>
        </p:spPr>
      </p:pic>
      <p:pic>
        <p:nvPicPr>
          <p:cNvPr id="18" name="Picture 2" descr="Résultat de recherche d'images"/>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673353" y="3821473"/>
            <a:ext cx="392186" cy="262350"/>
          </a:xfrm>
          <a:prstGeom prst="rect">
            <a:avLst/>
          </a:prstGeom>
          <a:noFill/>
        </p:spPr>
      </p:pic>
      <p:pic>
        <p:nvPicPr>
          <p:cNvPr id="35" name="Picture 2">
            <a:extLst>
              <a:ext uri="{FF2B5EF4-FFF2-40B4-BE49-F238E27FC236}">
                <a16:creationId xmlns:a16="http://schemas.microsoft.com/office/drawing/2014/main" id="{A6889FB5-B76A-4460-8571-19B21F2A0B53}"/>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838092" y="1885905"/>
            <a:ext cx="1314149" cy="876099"/>
          </a:xfrm>
          <a:prstGeom prst="rect">
            <a:avLst/>
          </a:prstGeom>
          <a:noFill/>
          <a:ln w="9525">
            <a:noFill/>
            <a:miter lim="800000"/>
            <a:headEnd/>
            <a:tailEnd/>
          </a:ln>
        </p:spPr>
      </p:pic>
      <p:pic>
        <p:nvPicPr>
          <p:cNvPr id="39" name="Picture 2" descr="Résultat de recherche d'images">
            <a:extLst>
              <a:ext uri="{FF2B5EF4-FFF2-40B4-BE49-F238E27FC236}">
                <a16:creationId xmlns:a16="http://schemas.microsoft.com/office/drawing/2014/main" id="{16F17F40-F630-4AAF-AA99-0B34F8D7A344}"/>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853767" y="4928777"/>
            <a:ext cx="1308489" cy="875304"/>
          </a:xfrm>
          <a:prstGeom prst="rect">
            <a:avLst/>
          </a:prstGeom>
          <a:noFill/>
        </p:spPr>
      </p:pic>
      <p:sp>
        <p:nvSpPr>
          <p:cNvPr id="19" name="Rectangle 18">
            <a:extLst>
              <a:ext uri="{FF2B5EF4-FFF2-40B4-BE49-F238E27FC236}">
                <a16:creationId xmlns:a16="http://schemas.microsoft.com/office/drawing/2014/main" id="{BA66FE13-7EF0-4CAE-9E9F-CCE1D22864E4}"/>
              </a:ext>
            </a:extLst>
          </p:cNvPr>
          <p:cNvSpPr/>
          <p:nvPr/>
        </p:nvSpPr>
        <p:spPr>
          <a:xfrm>
            <a:off x="-35060" y="-21140"/>
            <a:ext cx="9187203" cy="927513"/>
          </a:xfrm>
          <a:prstGeom prst="rect">
            <a:avLst/>
          </a:prstGeom>
          <a:solidFill>
            <a:srgbClr val="7FB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defRPr/>
            </a:pPr>
            <a:r>
              <a:rPr lang="fr-FR" sz="3600" b="1" dirty="0">
                <a:latin typeface="+mj-lt"/>
              </a:rPr>
              <a:t>   L’association</a:t>
            </a:r>
          </a:p>
        </p:txBody>
      </p:sp>
      <p:pic>
        <p:nvPicPr>
          <p:cNvPr id="20" name="Picture 12" descr="Le drapeau de la Thaïlande – Les plus beaux drapeaux du monde">
            <a:extLst>
              <a:ext uri="{FF2B5EF4-FFF2-40B4-BE49-F238E27FC236}">
                <a16:creationId xmlns:a16="http://schemas.microsoft.com/office/drawing/2014/main" id="{778A5618-0231-4B7E-A178-2269485E1A10}"/>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837064" y="3903944"/>
            <a:ext cx="1335146" cy="87065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Drapeau du Cambodge, Drapeaux du pays Cambodge">
            <a:extLst>
              <a:ext uri="{FF2B5EF4-FFF2-40B4-BE49-F238E27FC236}">
                <a16:creationId xmlns:a16="http://schemas.microsoft.com/office/drawing/2014/main" id="{C48867DB-F423-401A-AC6D-C46DD88E66D1}"/>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7822121" y="5958256"/>
            <a:ext cx="1315348" cy="87530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extLst>
              <a:ext uri="{FF2B5EF4-FFF2-40B4-BE49-F238E27FC236}">
                <a16:creationId xmlns:a16="http://schemas.microsoft.com/office/drawing/2014/main" id="{5C242EE0-1013-43AF-BC28-1AF5E729CEB6}"/>
              </a:ext>
            </a:extLst>
          </p:cNvPr>
          <p:cNvPicPr>
            <a:picLocks noChangeAspect="1" noChangeArrowheads="1"/>
          </p:cNvPicPr>
          <p:nvPr/>
        </p:nvPicPr>
        <p:blipFill>
          <a:blip r:embed="rId13" cstate="print"/>
          <a:srcRect/>
          <a:stretch>
            <a:fillRect/>
          </a:stretch>
        </p:blipFill>
        <p:spPr bwMode="auto">
          <a:xfrm>
            <a:off x="7837064" y="906373"/>
            <a:ext cx="1306936" cy="851842"/>
          </a:xfrm>
          <a:prstGeom prst="rect">
            <a:avLst/>
          </a:prstGeom>
          <a:noFill/>
          <a:ln w="9525">
            <a:noFill/>
            <a:miter lim="800000"/>
            <a:headEnd/>
            <a:tailEnd/>
          </a:ln>
        </p:spPr>
      </p:pic>
      <p:pic>
        <p:nvPicPr>
          <p:cNvPr id="22" name="Picture 2" descr="Drapeau du Laos — Wikipédia">
            <a:extLst>
              <a:ext uri="{FF2B5EF4-FFF2-40B4-BE49-F238E27FC236}">
                <a16:creationId xmlns:a16="http://schemas.microsoft.com/office/drawing/2014/main" id="{AD112AEC-48CC-423D-9E48-954F0BF5B342}"/>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7841912" y="2892528"/>
            <a:ext cx="1320344" cy="880229"/>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60273D1A-DAA7-4E5A-8455-A4D82B47840E}"/>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004048" y="44729"/>
            <a:ext cx="2667468" cy="917797"/>
          </a:xfrm>
          <a:prstGeom prst="rect">
            <a:avLst/>
          </a:prstGeom>
        </p:spPr>
      </p:pic>
    </p:spTree>
    <p:extLst>
      <p:ext uri="{BB962C8B-B14F-4D97-AF65-F5344CB8AC3E}">
        <p14:creationId xmlns:p14="http://schemas.microsoft.com/office/powerpoint/2010/main" val="1105743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979712" y="702341"/>
            <a:ext cx="5558191" cy="5453318"/>
          </a:xfrm>
          <a:prstGeom prst="ellipse">
            <a:avLst/>
          </a:prstGeom>
        </p:spPr>
      </p:pic>
      <p:sp>
        <p:nvSpPr>
          <p:cNvPr id="5" name="Rectangle 4"/>
          <p:cNvSpPr/>
          <p:nvPr/>
        </p:nvSpPr>
        <p:spPr>
          <a:xfrm>
            <a:off x="-2384" y="-52551"/>
            <a:ext cx="7382696" cy="875918"/>
          </a:xfrm>
          <a:prstGeom prst="rect">
            <a:avLst/>
          </a:prstGeom>
          <a:solidFill>
            <a:srgbClr val="7FB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r">
              <a:defRPr/>
            </a:pPr>
            <a:r>
              <a:rPr lang="fr-FR" sz="3200" b="1" dirty="0">
                <a:latin typeface="+mj-lt"/>
              </a:rPr>
              <a:t>: comment ça marche ?   </a:t>
            </a:r>
          </a:p>
        </p:txBody>
      </p:sp>
      <p:pic>
        <p:nvPicPr>
          <p:cNvPr id="6" name="Image 5" descr="D:\Users\hclaveyrolas\Desktop\à réduire DZ\BUI BICH NGOC (F-73093) (3).JPG"/>
          <p:cNvPicPr/>
          <p:nvPr/>
        </p:nvPicPr>
        <p:blipFill>
          <a:blip r:embed="rId4" cstate="email">
            <a:extLst>
              <a:ext uri="{28A0092B-C50C-407E-A947-70E740481C1C}">
                <a14:useLocalDpi xmlns:a14="http://schemas.microsoft.com/office/drawing/2010/main"/>
              </a:ext>
            </a:extLst>
          </a:blip>
          <a:srcRect/>
          <a:stretch>
            <a:fillRect/>
          </a:stretch>
        </p:blipFill>
        <p:spPr bwMode="auto">
          <a:xfrm>
            <a:off x="199557" y="1217978"/>
            <a:ext cx="2022482" cy="1523687"/>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10" name="Rectangle 9"/>
          <p:cNvSpPr/>
          <p:nvPr/>
        </p:nvSpPr>
        <p:spPr>
          <a:xfrm>
            <a:off x="201331" y="2741665"/>
            <a:ext cx="2024864" cy="510033"/>
          </a:xfrm>
          <a:prstGeom prst="rect">
            <a:avLst/>
          </a:prstGeom>
          <a:solidFill>
            <a:srgbClr val="FF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1350" dirty="0">
                <a:solidFill>
                  <a:srgbClr val="2F4150"/>
                </a:solidFill>
                <a:latin typeface="Barlow" panose="00000500000000000000" pitchFamily="2" charset="0"/>
              </a:rPr>
              <a:t>Un réseau de plus de 950 bénévoles locaux</a:t>
            </a:r>
          </a:p>
        </p:txBody>
      </p:sp>
      <p:sp>
        <p:nvSpPr>
          <p:cNvPr id="11" name="Rectangle 10"/>
          <p:cNvSpPr/>
          <p:nvPr/>
        </p:nvSpPr>
        <p:spPr>
          <a:xfrm>
            <a:off x="730024" y="5552181"/>
            <a:ext cx="2024864" cy="357184"/>
          </a:xfrm>
          <a:prstGeom prst="rect">
            <a:avLst/>
          </a:prstGeom>
          <a:solidFill>
            <a:srgbClr val="FF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1350" dirty="0">
                <a:solidFill>
                  <a:srgbClr val="2F4150"/>
                </a:solidFill>
                <a:latin typeface="Barlow" panose="00000500000000000000" pitchFamily="2" charset="0"/>
              </a:rPr>
              <a:t>45 Bambous</a:t>
            </a:r>
          </a:p>
        </p:txBody>
      </p:sp>
      <p:sp>
        <p:nvSpPr>
          <p:cNvPr id="12" name="Rectangle 11"/>
          <p:cNvSpPr/>
          <p:nvPr/>
        </p:nvSpPr>
        <p:spPr>
          <a:xfrm>
            <a:off x="6781680" y="2577674"/>
            <a:ext cx="2182808" cy="714985"/>
          </a:xfrm>
          <a:prstGeom prst="rect">
            <a:avLst/>
          </a:prstGeom>
          <a:solidFill>
            <a:srgbClr val="FF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1350" dirty="0">
                <a:solidFill>
                  <a:srgbClr val="2F4150"/>
                </a:solidFill>
                <a:latin typeface="Barlow" panose="00000500000000000000" pitchFamily="2" charset="0"/>
              </a:rPr>
              <a:t>97 salariés locaux </a:t>
            </a:r>
          </a:p>
          <a:p>
            <a:pPr algn="ctr">
              <a:defRPr/>
            </a:pPr>
            <a:r>
              <a:rPr lang="fr-FR" sz="1200" dirty="0">
                <a:solidFill>
                  <a:srgbClr val="2F4150"/>
                </a:solidFill>
                <a:latin typeface="Barlow" panose="00000500000000000000" pitchFamily="2" charset="0"/>
              </a:rPr>
              <a:t>(assistants sociaux, </a:t>
            </a:r>
          </a:p>
          <a:p>
            <a:pPr algn="ctr">
              <a:defRPr/>
            </a:pPr>
            <a:r>
              <a:rPr lang="fr-FR" sz="1200" dirty="0">
                <a:solidFill>
                  <a:srgbClr val="2F4150"/>
                </a:solidFill>
                <a:latin typeface="Barlow" panose="00000500000000000000" pitchFamily="2" charset="0"/>
              </a:rPr>
              <a:t>enseignants, formateurs…)</a:t>
            </a:r>
            <a:endParaRPr lang="fr-FR" sz="1500" dirty="0">
              <a:solidFill>
                <a:srgbClr val="2F4150"/>
              </a:solidFill>
              <a:latin typeface="Barlow" panose="00000500000000000000" pitchFamily="2" charset="0"/>
            </a:endParaRPr>
          </a:p>
        </p:txBody>
      </p:sp>
      <p:sp>
        <p:nvSpPr>
          <p:cNvPr id="13" name="Rectangle 12"/>
          <p:cNvSpPr/>
          <p:nvPr/>
        </p:nvSpPr>
        <p:spPr>
          <a:xfrm>
            <a:off x="6401861" y="5893363"/>
            <a:ext cx="2291482" cy="491666"/>
          </a:xfrm>
          <a:prstGeom prst="rect">
            <a:avLst/>
          </a:prstGeom>
          <a:solidFill>
            <a:srgbClr val="FF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50" dirty="0">
                <a:solidFill>
                  <a:srgbClr val="2F4150"/>
                </a:solidFill>
                <a:latin typeface="Barlow" panose="00000500000000000000" pitchFamily="2" charset="0"/>
              </a:rPr>
              <a:t>23 400 enfants parrainés</a:t>
            </a:r>
          </a:p>
        </p:txBody>
      </p:sp>
      <p:sp>
        <p:nvSpPr>
          <p:cNvPr id="2" name="Rectangle 1">
            <a:extLst>
              <a:ext uri="{FF2B5EF4-FFF2-40B4-BE49-F238E27FC236}">
                <a16:creationId xmlns:a16="http://schemas.microsoft.com/office/drawing/2014/main" id="{9BA4F997-42A4-4272-8963-EE5B71FD9C62}"/>
              </a:ext>
            </a:extLst>
          </p:cNvPr>
          <p:cNvSpPr/>
          <p:nvPr/>
        </p:nvSpPr>
        <p:spPr>
          <a:xfrm>
            <a:off x="3384265" y="1774789"/>
            <a:ext cx="640080" cy="3771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cxnSp>
        <p:nvCxnSpPr>
          <p:cNvPr id="14" name="Connecteur droit 13">
            <a:extLst>
              <a:ext uri="{FF2B5EF4-FFF2-40B4-BE49-F238E27FC236}">
                <a16:creationId xmlns:a16="http://schemas.microsoft.com/office/drawing/2014/main" id="{A91AE70A-7351-4B8F-9055-5AEF2B96D2F9}"/>
              </a:ext>
            </a:extLst>
          </p:cNvPr>
          <p:cNvCxnSpPr>
            <a:cxnSpLocks/>
          </p:cNvCxnSpPr>
          <p:nvPr/>
        </p:nvCxnSpPr>
        <p:spPr>
          <a:xfrm>
            <a:off x="3727165" y="1763359"/>
            <a:ext cx="189000" cy="0"/>
          </a:xfrm>
          <a:prstGeom prst="line">
            <a:avLst/>
          </a:prstGeom>
          <a:ln w="19050">
            <a:solidFill>
              <a:srgbClr val="8F9AA2"/>
            </a:solidFill>
          </a:ln>
        </p:spPr>
        <p:style>
          <a:lnRef idx="1">
            <a:schemeClr val="accent1"/>
          </a:lnRef>
          <a:fillRef idx="0">
            <a:schemeClr val="accent1"/>
          </a:fillRef>
          <a:effectRef idx="0">
            <a:schemeClr val="accent1"/>
          </a:effectRef>
          <a:fontRef idx="minor">
            <a:schemeClr val="tx1"/>
          </a:fontRef>
        </p:style>
      </p:cxnSp>
      <p:pic>
        <p:nvPicPr>
          <p:cNvPr id="15" name="Image 14">
            <a:extLst>
              <a:ext uri="{FF2B5EF4-FFF2-40B4-BE49-F238E27FC236}">
                <a16:creationId xmlns:a16="http://schemas.microsoft.com/office/drawing/2014/main" id="{67797C51-45C9-43A0-8D50-6571D3790FE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781680" y="1052736"/>
            <a:ext cx="2182808" cy="1523689"/>
          </a:xfrm>
          <a:prstGeom prst="rect">
            <a:avLst/>
          </a:prstGeom>
        </p:spPr>
      </p:pic>
      <p:pic>
        <p:nvPicPr>
          <p:cNvPr id="8" name="Image 7">
            <a:extLst>
              <a:ext uri="{FF2B5EF4-FFF2-40B4-BE49-F238E27FC236}">
                <a16:creationId xmlns:a16="http://schemas.microsoft.com/office/drawing/2014/main" id="{AF5CDA65-E052-4D51-BAA5-753C99AA2A7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30024" y="4095338"/>
            <a:ext cx="2024864" cy="1456843"/>
          </a:xfrm>
          <a:prstGeom prst="rect">
            <a:avLst/>
          </a:prstGeom>
        </p:spPr>
      </p:pic>
      <p:pic>
        <p:nvPicPr>
          <p:cNvPr id="18" name="Image 17">
            <a:extLst>
              <a:ext uri="{FF2B5EF4-FFF2-40B4-BE49-F238E27FC236}">
                <a16:creationId xmlns:a16="http://schemas.microsoft.com/office/drawing/2014/main" id="{EB86158C-1AA9-46E5-A49A-A62721A9ED2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99557" y="59034"/>
            <a:ext cx="2260230" cy="777678"/>
          </a:xfrm>
          <a:prstGeom prst="rect">
            <a:avLst/>
          </a:prstGeom>
        </p:spPr>
      </p:pic>
      <p:pic>
        <p:nvPicPr>
          <p:cNvPr id="7" name="Image 6">
            <a:extLst>
              <a:ext uri="{FF2B5EF4-FFF2-40B4-BE49-F238E27FC236}">
                <a16:creationId xmlns:a16="http://schemas.microsoft.com/office/drawing/2014/main" id="{00B7C826-0B3D-408C-9A28-F5DF643EF7C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401860" y="4385678"/>
            <a:ext cx="2291627" cy="1523688"/>
          </a:xfrm>
          <a:prstGeom prst="rect">
            <a:avLst/>
          </a:prstGeom>
        </p:spPr>
      </p:pic>
    </p:spTree>
    <p:extLst>
      <p:ext uri="{BB962C8B-B14F-4D97-AF65-F5344CB8AC3E}">
        <p14:creationId xmlns:p14="http://schemas.microsoft.com/office/powerpoint/2010/main" val="2659942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mc:AlternateContent xmlns:mc="http://schemas.openxmlformats.org/markup-compatibility/2006" xmlns:psez="http://schemas.microsoft.com/office/powerpoint/2016/sectionzoom">
        <mc:Choice Requires="psez">
          <p:graphicFrame>
            <p:nvGraphicFramePr>
              <p:cNvPr id="30" name="Zoom de section 29">
                <a:extLst>
                  <a:ext uri="{FF2B5EF4-FFF2-40B4-BE49-F238E27FC236}">
                    <a16:creationId xmlns:a16="http://schemas.microsoft.com/office/drawing/2014/main" id="{9A3B23BF-3215-45A3-BEC4-8CC2B867525D}"/>
                  </a:ext>
                </a:extLst>
              </p:cNvPr>
              <p:cNvGraphicFramePr>
                <a:graphicFrameLocks noChangeAspect="1"/>
              </p:cNvGraphicFramePr>
              <p:nvPr>
                <p:extLst>
                  <p:ext uri="{D42A27DB-BD31-4B8C-83A1-F6EECF244321}">
                    <p14:modId xmlns:p14="http://schemas.microsoft.com/office/powerpoint/2010/main" val="2972566785"/>
                  </p:ext>
                </p:extLst>
              </p:nvPr>
            </p:nvGraphicFramePr>
            <p:xfrm>
              <a:off x="6778135" y="4353007"/>
              <a:ext cx="2286000" cy="1714500"/>
            </p:xfrm>
            <a:graphic>
              <a:graphicData uri="http://schemas.microsoft.com/office/powerpoint/2016/sectionzoom">
                <psez:sectionZm>
                  <psez:sectionZmObj sectionId="{E9A76216-736D-477C-9B4A-FDF8C672DD1E}">
                    <psez:zmPr id="{F52C5B91-E759-4934-8579-E223A6C2EADD}" transitionDur="1000">
                      <p166:blipFill xmlns:p166="http://schemas.microsoft.com/office/powerpoint/2016/6/main">
                        <a:blip r:embed="rId3"/>
                        <a:stretch>
                          <a:fillRect/>
                        </a:stretch>
                      </p166:blipFill>
                      <p166:spPr xmlns:p166="http://schemas.microsoft.com/office/powerpoint/2016/6/main">
                        <a:xfrm>
                          <a:off x="0" y="0"/>
                          <a:ext cx="2286000" cy="1714500"/>
                        </a:xfrm>
                        <a:prstGeom prst="rect">
                          <a:avLst/>
                        </a:prstGeom>
                        <a:ln w="3175">
                          <a:solidFill>
                            <a:prstClr val="ltGray"/>
                          </a:solidFill>
                        </a:ln>
                      </p166:spPr>
                    </psez:zmPr>
                  </psez:sectionZmObj>
                </psez:sectionZm>
              </a:graphicData>
            </a:graphic>
          </p:graphicFrame>
        </mc:Choice>
        <mc:Fallback xmlns="">
          <p:pic>
            <p:nvPicPr>
              <p:cNvPr id="30" name="Zoom de section 29">
                <a:hlinkClick r:id="rId4" action="ppaction://hlinksldjump"/>
                <a:extLst>
                  <a:ext uri="{FF2B5EF4-FFF2-40B4-BE49-F238E27FC236}">
                    <a16:creationId xmlns:a16="http://schemas.microsoft.com/office/drawing/2014/main" id="{9A3B23BF-3215-45A3-BEC4-8CC2B867525D}"/>
                  </a:ext>
                </a:extLst>
              </p:cNvPr>
              <p:cNvPicPr>
                <a:picLocks noGrp="1" noRot="1" noChangeAspect="1" noMove="1" noResize="1" noEditPoints="1" noAdjustHandles="1" noChangeArrowheads="1" noChangeShapeType="1"/>
              </p:cNvPicPr>
              <p:nvPr/>
            </p:nvPicPr>
            <p:blipFill>
              <a:blip r:embed="rId5"/>
              <a:stretch>
                <a:fillRect/>
              </a:stretch>
            </p:blipFill>
            <p:spPr>
              <a:xfrm>
                <a:off x="6778135" y="4353007"/>
                <a:ext cx="2286000" cy="17145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34" name="Zoom de section 33">
                <a:extLst>
                  <a:ext uri="{FF2B5EF4-FFF2-40B4-BE49-F238E27FC236}">
                    <a16:creationId xmlns:a16="http://schemas.microsoft.com/office/drawing/2014/main" id="{DDBAC6BE-AA89-4216-9252-D5DCAD04C2A8}"/>
                  </a:ext>
                </a:extLst>
              </p:cNvPr>
              <p:cNvGraphicFramePr>
                <a:graphicFrameLocks noChangeAspect="1"/>
              </p:cNvGraphicFramePr>
              <p:nvPr>
                <p:extLst>
                  <p:ext uri="{D42A27DB-BD31-4B8C-83A1-F6EECF244321}">
                    <p14:modId xmlns:p14="http://schemas.microsoft.com/office/powerpoint/2010/main" val="1137020525"/>
                  </p:ext>
                </p:extLst>
              </p:nvPr>
            </p:nvGraphicFramePr>
            <p:xfrm>
              <a:off x="6830083" y="415831"/>
              <a:ext cx="2286000" cy="1714500"/>
            </p:xfrm>
            <a:graphic>
              <a:graphicData uri="http://schemas.microsoft.com/office/powerpoint/2016/sectionzoom">
                <psez:sectionZm>
                  <psez:sectionZmObj sectionId="{62577980-5F38-4D6D-80A7-1EA47E8F2330}">
                    <psez:zmPr id="{FCC15DD8-7BFE-4B69-B9A3-BAF1161719D6}" transitionDur="1000">
                      <p166:blipFill xmlns:p166="http://schemas.microsoft.com/office/powerpoint/2016/6/main">
                        <a:blip r:embed="rId6"/>
                        <a:stretch>
                          <a:fillRect/>
                        </a:stretch>
                      </p166:blipFill>
                      <p166:spPr xmlns:p166="http://schemas.microsoft.com/office/powerpoint/2016/6/main">
                        <a:xfrm>
                          <a:off x="0" y="0"/>
                          <a:ext cx="2286000" cy="1714500"/>
                        </a:xfrm>
                        <a:prstGeom prst="rect">
                          <a:avLst/>
                        </a:prstGeom>
                        <a:ln w="3175">
                          <a:solidFill>
                            <a:prstClr val="ltGray"/>
                          </a:solidFill>
                        </a:ln>
                      </p166:spPr>
                    </psez:zmPr>
                  </psez:sectionZmObj>
                </psez:sectionZm>
              </a:graphicData>
            </a:graphic>
          </p:graphicFrame>
        </mc:Choice>
        <mc:Fallback xmlns="">
          <p:pic>
            <p:nvPicPr>
              <p:cNvPr id="34" name="Zoom de section 33">
                <a:hlinkClick r:id="rId7" action="ppaction://hlinksldjump"/>
                <a:extLst>
                  <a:ext uri="{FF2B5EF4-FFF2-40B4-BE49-F238E27FC236}">
                    <a16:creationId xmlns:a16="http://schemas.microsoft.com/office/drawing/2014/main" id="{DDBAC6BE-AA89-4216-9252-D5DCAD04C2A8}"/>
                  </a:ext>
                </a:extLst>
              </p:cNvPr>
              <p:cNvPicPr>
                <a:picLocks noGrp="1" noRot="1" noChangeAspect="1" noMove="1" noResize="1" noEditPoints="1" noAdjustHandles="1" noChangeArrowheads="1" noChangeShapeType="1"/>
              </p:cNvPicPr>
              <p:nvPr/>
            </p:nvPicPr>
            <p:blipFill>
              <a:blip r:embed="rId8"/>
              <a:stretch>
                <a:fillRect/>
              </a:stretch>
            </p:blipFill>
            <p:spPr>
              <a:xfrm>
                <a:off x="6830083" y="415831"/>
                <a:ext cx="2286000" cy="17145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32" name="Zoom de section 31">
                <a:extLst>
                  <a:ext uri="{FF2B5EF4-FFF2-40B4-BE49-F238E27FC236}">
                    <a16:creationId xmlns:a16="http://schemas.microsoft.com/office/drawing/2014/main" id="{7F358B32-82B7-401A-AA2A-BC5E6AD04653}"/>
                  </a:ext>
                </a:extLst>
              </p:cNvPr>
              <p:cNvGraphicFramePr>
                <a:graphicFrameLocks noChangeAspect="1"/>
              </p:cNvGraphicFramePr>
              <p:nvPr>
                <p:extLst>
                  <p:ext uri="{D42A27DB-BD31-4B8C-83A1-F6EECF244321}">
                    <p14:modId xmlns:p14="http://schemas.microsoft.com/office/powerpoint/2010/main" val="1752008818"/>
                  </p:ext>
                </p:extLst>
              </p:nvPr>
            </p:nvGraphicFramePr>
            <p:xfrm>
              <a:off x="251520" y="245356"/>
              <a:ext cx="2286000" cy="1714500"/>
            </p:xfrm>
            <a:graphic>
              <a:graphicData uri="http://schemas.microsoft.com/office/powerpoint/2016/sectionzoom">
                <psez:sectionZm>
                  <psez:sectionZmObj sectionId="{2C30C383-0FF3-436A-B4CE-3C5668257DEE}">
                    <psez:zmPr id="{BFABF7B4-BACC-4918-B4F3-65739F844125}" transitionDur="1000">
                      <p166:blipFill xmlns:p166="http://schemas.microsoft.com/office/powerpoint/2016/6/main">
                        <a:blip r:embed="rId9"/>
                        <a:stretch>
                          <a:fillRect/>
                        </a:stretch>
                      </p166:blipFill>
                      <p166:spPr xmlns:p166="http://schemas.microsoft.com/office/powerpoint/2016/6/main">
                        <a:xfrm>
                          <a:off x="0" y="0"/>
                          <a:ext cx="2286000" cy="1714500"/>
                        </a:xfrm>
                        <a:prstGeom prst="rect">
                          <a:avLst/>
                        </a:prstGeom>
                        <a:ln w="3175">
                          <a:solidFill>
                            <a:prstClr val="ltGray"/>
                          </a:solidFill>
                        </a:ln>
                      </p166:spPr>
                    </psez:zmPr>
                  </psez:sectionZmObj>
                </psez:sectionZm>
              </a:graphicData>
            </a:graphic>
          </p:graphicFrame>
        </mc:Choice>
        <mc:Fallback xmlns="">
          <p:pic>
            <p:nvPicPr>
              <p:cNvPr id="32" name="Zoom de section 31">
                <a:hlinkClick r:id="rId10" action="ppaction://hlinksldjump"/>
                <a:extLst>
                  <a:ext uri="{FF2B5EF4-FFF2-40B4-BE49-F238E27FC236}">
                    <a16:creationId xmlns:a16="http://schemas.microsoft.com/office/drawing/2014/main" id="{7F358B32-82B7-401A-AA2A-BC5E6AD04653}"/>
                  </a:ext>
                </a:extLst>
              </p:cNvPr>
              <p:cNvPicPr>
                <a:picLocks noGrp="1" noRot="1" noChangeAspect="1" noMove="1" noResize="1" noEditPoints="1" noAdjustHandles="1" noChangeArrowheads="1" noChangeShapeType="1"/>
              </p:cNvPicPr>
              <p:nvPr/>
            </p:nvPicPr>
            <p:blipFill>
              <a:blip r:embed="rId11"/>
              <a:stretch>
                <a:fillRect/>
              </a:stretch>
            </p:blipFill>
            <p:spPr>
              <a:xfrm>
                <a:off x="251520" y="245356"/>
                <a:ext cx="2286000" cy="1714500"/>
              </a:xfrm>
              <a:prstGeom prst="rect">
                <a:avLst/>
              </a:prstGeom>
              <a:ln w="3175">
                <a:solidFill>
                  <a:prstClr val="ltGray"/>
                </a:solidFill>
              </a:ln>
            </p:spPr>
          </p:pic>
        </mc:Fallback>
      </mc:AlternateContent>
      <p:pic>
        <p:nvPicPr>
          <p:cNvPr id="3" name="Image 2">
            <a:extLst>
              <a:ext uri="{FF2B5EF4-FFF2-40B4-BE49-F238E27FC236}">
                <a16:creationId xmlns:a16="http://schemas.microsoft.com/office/drawing/2014/main" id="{844FA333-ADB2-4418-8C79-7CE055EEDA51}"/>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2084956" y="1089579"/>
            <a:ext cx="5123459" cy="4261375"/>
          </a:xfrm>
          <a:prstGeom prst="ellipse">
            <a:avLst/>
          </a:prstGeom>
        </p:spPr>
      </p:pic>
      <mc:AlternateContent xmlns:mc="http://schemas.openxmlformats.org/markup-compatibility/2006" xmlns:psez="http://schemas.microsoft.com/office/powerpoint/2016/sectionzoom">
        <mc:Choice Requires="psez">
          <p:graphicFrame>
            <p:nvGraphicFramePr>
              <p:cNvPr id="25" name="Zoom de section 24">
                <a:extLst>
                  <a:ext uri="{FF2B5EF4-FFF2-40B4-BE49-F238E27FC236}">
                    <a16:creationId xmlns:a16="http://schemas.microsoft.com/office/drawing/2014/main" id="{DFA83F64-AC81-44AB-8D59-4F8888828DFF}"/>
                  </a:ext>
                </a:extLst>
              </p:cNvPr>
              <p:cNvGraphicFramePr>
                <a:graphicFrameLocks noChangeAspect="1"/>
              </p:cNvGraphicFramePr>
              <p:nvPr>
                <p:extLst>
                  <p:ext uri="{D42A27DB-BD31-4B8C-83A1-F6EECF244321}">
                    <p14:modId xmlns:p14="http://schemas.microsoft.com/office/powerpoint/2010/main" val="941966755"/>
                  </p:ext>
                </p:extLst>
              </p:nvPr>
            </p:nvGraphicFramePr>
            <p:xfrm>
              <a:off x="456222" y="4692801"/>
              <a:ext cx="2286000" cy="1714500"/>
            </p:xfrm>
            <a:graphic>
              <a:graphicData uri="http://schemas.microsoft.com/office/powerpoint/2016/sectionzoom">
                <psez:sectionZm>
                  <psez:sectionZmObj sectionId="{68C90C7D-E995-416D-86AF-99C988D0CD1E}">
                    <psez:zmPr id="{B0C07E81-2A46-4DBE-91BF-E06411535BF7}" transitionDur="1000">
                      <p166:blipFill xmlns:p166="http://schemas.microsoft.com/office/powerpoint/2016/6/main">
                        <a:blip r:embed="rId13"/>
                        <a:stretch>
                          <a:fillRect/>
                        </a:stretch>
                      </p166:blipFill>
                      <p166:spPr xmlns:p166="http://schemas.microsoft.com/office/powerpoint/2016/6/main">
                        <a:xfrm>
                          <a:off x="0" y="0"/>
                          <a:ext cx="2286000" cy="1714500"/>
                        </a:xfrm>
                        <a:prstGeom prst="rect">
                          <a:avLst/>
                        </a:prstGeom>
                        <a:ln w="3175">
                          <a:solidFill>
                            <a:prstClr val="ltGray"/>
                          </a:solidFill>
                        </a:ln>
                      </p166:spPr>
                    </psez:zmPr>
                  </psez:sectionZmObj>
                </psez:sectionZm>
              </a:graphicData>
            </a:graphic>
          </p:graphicFrame>
        </mc:Choice>
        <mc:Fallback xmlns="">
          <p:pic>
            <p:nvPicPr>
              <p:cNvPr id="25" name="Zoom de section 24">
                <a:hlinkClick r:id="rId14" action="ppaction://hlinksldjump"/>
                <a:extLst>
                  <a:ext uri="{FF2B5EF4-FFF2-40B4-BE49-F238E27FC236}">
                    <a16:creationId xmlns:a16="http://schemas.microsoft.com/office/drawing/2014/main" id="{DFA83F64-AC81-44AB-8D59-4F8888828DFF}"/>
                  </a:ext>
                </a:extLst>
              </p:cNvPr>
              <p:cNvPicPr>
                <a:picLocks noGrp="1" noRot="1" noChangeAspect="1" noMove="1" noResize="1" noEditPoints="1" noAdjustHandles="1" noChangeArrowheads="1" noChangeShapeType="1"/>
              </p:cNvPicPr>
              <p:nvPr/>
            </p:nvPicPr>
            <p:blipFill>
              <a:blip r:embed="rId15"/>
              <a:stretch>
                <a:fillRect/>
              </a:stretch>
            </p:blipFill>
            <p:spPr>
              <a:xfrm>
                <a:off x="456222" y="4692801"/>
                <a:ext cx="2286000" cy="1714500"/>
              </a:xfrm>
              <a:prstGeom prst="rect">
                <a:avLst/>
              </a:prstGeom>
              <a:ln w="3175">
                <a:solidFill>
                  <a:prstClr val="ltGray"/>
                </a:solidFill>
              </a:ln>
            </p:spPr>
          </p:pic>
        </mc:Fallback>
      </mc:AlternateContent>
      <p:pic>
        <p:nvPicPr>
          <p:cNvPr id="12" name="Picture 7">
            <a:extLst>
              <a:ext uri="{FF2B5EF4-FFF2-40B4-BE49-F238E27FC236}">
                <a16:creationId xmlns:a16="http://schemas.microsoft.com/office/drawing/2014/main" id="{D1AE0A34-824C-4999-9604-BEDD1F7D4631}"/>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a:fillRect/>
          </a:stretch>
        </p:blipFill>
        <p:spPr>
          <a:xfrm rot="19919541">
            <a:off x="196228" y="4013129"/>
            <a:ext cx="537150" cy="767356"/>
          </a:xfrm>
          <a:prstGeom prst="rect">
            <a:avLst/>
          </a:prstGeom>
        </p:spPr>
      </p:pic>
      <p:pic>
        <p:nvPicPr>
          <p:cNvPr id="8" name="Picture 6">
            <a:extLst>
              <a:ext uri="{FF2B5EF4-FFF2-40B4-BE49-F238E27FC236}">
                <a16:creationId xmlns:a16="http://schemas.microsoft.com/office/drawing/2014/main" id="{B721C63C-7B5D-4B16-94EC-FB33DD06F050}"/>
              </a:ext>
            </a:extLst>
          </p:cNvPr>
          <p:cNvPicPr>
            <a:picLocks noChangeAspect="1"/>
          </p:cNvPicPr>
          <p:nvPr/>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a:stretch>
            <a:fillRect/>
          </a:stretch>
        </p:blipFill>
        <p:spPr>
          <a:xfrm rot="16200000">
            <a:off x="6208465" y="5023158"/>
            <a:ext cx="511921" cy="731316"/>
          </a:xfrm>
          <a:prstGeom prst="rect">
            <a:avLst/>
          </a:prstGeom>
        </p:spPr>
      </p:pic>
      <p:pic>
        <p:nvPicPr>
          <p:cNvPr id="13" name="Picture 5">
            <a:extLst>
              <a:ext uri="{FF2B5EF4-FFF2-40B4-BE49-F238E27FC236}">
                <a16:creationId xmlns:a16="http://schemas.microsoft.com/office/drawing/2014/main" id="{133316A8-D913-42BC-8329-37CA56927606}"/>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a:fillRect/>
          </a:stretch>
        </p:blipFill>
        <p:spPr>
          <a:xfrm rot="518310">
            <a:off x="8454721" y="-286232"/>
            <a:ext cx="557698" cy="796711"/>
          </a:xfrm>
          <a:prstGeom prst="rect">
            <a:avLst/>
          </a:prstGeom>
        </p:spPr>
      </p:pic>
      <p:pic>
        <p:nvPicPr>
          <p:cNvPr id="11" name="Picture 4">
            <a:extLst>
              <a:ext uri="{FF2B5EF4-FFF2-40B4-BE49-F238E27FC236}">
                <a16:creationId xmlns:a16="http://schemas.microsoft.com/office/drawing/2014/main" id="{2FE5F7A3-1918-4BA3-BB0C-1E984754AE68}"/>
              </a:ext>
            </a:extLst>
          </p:cNvPr>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rcRect/>
          <a:stretch>
            <a:fillRect/>
          </a:stretch>
        </p:blipFill>
        <p:spPr>
          <a:xfrm rot="1462372">
            <a:off x="2200782" y="-402538"/>
            <a:ext cx="563555" cy="805077"/>
          </a:xfrm>
          <a:prstGeom prst="rect">
            <a:avLst/>
          </a:prstGeom>
        </p:spPr>
      </p:pic>
      <mc:AlternateContent xmlns:mc="http://schemas.openxmlformats.org/markup-compatibility/2006" xmlns:psez="http://schemas.microsoft.com/office/powerpoint/2016/sectionzoom">
        <mc:Choice Requires="psez">
          <p:graphicFrame>
            <p:nvGraphicFramePr>
              <p:cNvPr id="36" name="Zoom de section 35">
                <a:extLst>
                  <a:ext uri="{FF2B5EF4-FFF2-40B4-BE49-F238E27FC236}">
                    <a16:creationId xmlns:a16="http://schemas.microsoft.com/office/drawing/2014/main" id="{2D39579A-DD5E-430D-AF58-BA4C191AE348}"/>
                  </a:ext>
                </a:extLst>
              </p:cNvPr>
              <p:cNvGraphicFramePr>
                <a:graphicFrameLocks noChangeAspect="1"/>
              </p:cNvGraphicFramePr>
              <p:nvPr>
                <p:extLst>
                  <p:ext uri="{D42A27DB-BD31-4B8C-83A1-F6EECF244321}">
                    <p14:modId xmlns:p14="http://schemas.microsoft.com/office/powerpoint/2010/main" val="32770490"/>
                  </p:ext>
                </p:extLst>
              </p:nvPr>
            </p:nvGraphicFramePr>
            <p:xfrm>
              <a:off x="8455874" y="6407301"/>
              <a:ext cx="451434" cy="338576"/>
            </p:xfrm>
            <a:graphic>
              <a:graphicData uri="http://schemas.microsoft.com/office/powerpoint/2016/sectionzoom">
                <psez:sectionZm>
                  <psez:sectionZmObj sectionId="{0983C439-5471-406A-83B9-F17EB405A66B}">
                    <psez:zmPr id="{B45AFAF3-FF55-4257-AC1F-FD2C15151A6E}" transitionDur="1000">
                      <p166:blipFill xmlns:p166="http://schemas.microsoft.com/office/powerpoint/2016/6/main">
                        <a:blip r:embed="rId24"/>
                        <a:stretch>
                          <a:fillRect/>
                        </a:stretch>
                      </p166:blipFill>
                      <p166:spPr xmlns:p166="http://schemas.microsoft.com/office/powerpoint/2016/6/main">
                        <a:xfrm>
                          <a:off x="0" y="0"/>
                          <a:ext cx="451434" cy="338576"/>
                        </a:xfrm>
                        <a:prstGeom prst="rect">
                          <a:avLst/>
                        </a:prstGeom>
                        <a:ln w="3175">
                          <a:solidFill>
                            <a:prstClr val="ltGray"/>
                          </a:solidFill>
                        </a:ln>
                      </p166:spPr>
                    </psez:zmPr>
                  </psez:sectionZmObj>
                </psez:sectionZm>
              </a:graphicData>
            </a:graphic>
          </p:graphicFrame>
        </mc:Choice>
        <mc:Fallback xmlns="">
          <p:pic>
            <p:nvPicPr>
              <p:cNvPr id="36" name="Zoom de section 35">
                <a:hlinkClick r:id="rId25" action="ppaction://hlinksldjump"/>
                <a:extLst>
                  <a:ext uri="{FF2B5EF4-FFF2-40B4-BE49-F238E27FC236}">
                    <a16:creationId xmlns:a16="http://schemas.microsoft.com/office/drawing/2014/main" id="{2D39579A-DD5E-430D-AF58-BA4C191AE348}"/>
                  </a:ext>
                </a:extLst>
              </p:cNvPr>
              <p:cNvPicPr>
                <a:picLocks noGrp="1" noRot="1" noChangeAspect="1" noMove="1" noResize="1" noEditPoints="1" noAdjustHandles="1" noChangeArrowheads="1" noChangeShapeType="1"/>
              </p:cNvPicPr>
              <p:nvPr/>
            </p:nvPicPr>
            <p:blipFill>
              <a:blip r:embed="rId26"/>
              <a:stretch>
                <a:fillRect/>
              </a:stretch>
            </p:blipFill>
            <p:spPr>
              <a:xfrm>
                <a:off x="8455874" y="6407301"/>
                <a:ext cx="451434" cy="338576"/>
              </a:xfrm>
              <a:prstGeom prst="rect">
                <a:avLst/>
              </a:prstGeom>
              <a:ln w="3175">
                <a:solidFill>
                  <a:prstClr val="ltGray"/>
                </a:solidFill>
              </a:ln>
            </p:spPr>
          </p:pic>
        </mc:Fallback>
      </mc:AlternateContent>
    </p:spTree>
    <p:extLst>
      <p:ext uri="{BB962C8B-B14F-4D97-AF65-F5344CB8AC3E}">
        <p14:creationId xmlns:p14="http://schemas.microsoft.com/office/powerpoint/2010/main" val="3654665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2"/>
          <p:cNvSpPr txBox="1"/>
          <p:nvPr/>
        </p:nvSpPr>
        <p:spPr>
          <a:xfrm>
            <a:off x="2682044" y="5825884"/>
            <a:ext cx="3779912" cy="807913"/>
          </a:xfrm>
          <a:prstGeom prst="rect">
            <a:avLst/>
          </a:prstGeom>
        </p:spPr>
        <p:txBody>
          <a:bodyPr wrap="square" lIns="0" tIns="0" rIns="0" bIns="0" rtlCol="0" anchor="t">
            <a:spAutoFit/>
          </a:bodyPr>
          <a:lstStyle/>
          <a:p>
            <a:pPr algn="ctr">
              <a:lnSpc>
                <a:spcPts val="6261"/>
              </a:lnSpc>
            </a:pPr>
            <a:r>
              <a:rPr lang="en-US" sz="5400" b="1" spc="301" dirty="0">
                <a:latin typeface="League Spartan Bold"/>
              </a:rPr>
              <a:t>JEFREY</a:t>
            </a:r>
          </a:p>
        </p:txBody>
      </p:sp>
      <p:sp>
        <p:nvSpPr>
          <p:cNvPr id="3" name="TextBox 3"/>
          <p:cNvSpPr txBox="1"/>
          <p:nvPr/>
        </p:nvSpPr>
        <p:spPr>
          <a:xfrm>
            <a:off x="971600" y="10765"/>
            <a:ext cx="7505385" cy="1107996"/>
          </a:xfrm>
          <a:prstGeom prst="rect">
            <a:avLst/>
          </a:prstGeom>
        </p:spPr>
        <p:txBody>
          <a:bodyPr wrap="square" lIns="0" tIns="0" rIns="0" bIns="0" rtlCol="0" anchor="t">
            <a:spAutoFit/>
          </a:bodyPr>
          <a:lstStyle/>
          <a:p>
            <a:pPr algn="ctr"/>
            <a:r>
              <a:rPr lang="en-US" sz="7200" b="1" spc="203" dirty="0">
                <a:solidFill>
                  <a:schemeClr val="accent4"/>
                </a:solidFill>
                <a:latin typeface="Barlow" panose="00000500000000000000" pitchFamily="2" charset="0"/>
              </a:rPr>
              <a:t>Le monde rural</a:t>
            </a:r>
          </a:p>
        </p:txBody>
      </p:sp>
      <p:grpSp>
        <p:nvGrpSpPr>
          <p:cNvPr id="6" name="Group 9">
            <a:extLst>
              <a:ext uri="{FF2B5EF4-FFF2-40B4-BE49-F238E27FC236}">
                <a16:creationId xmlns:a16="http://schemas.microsoft.com/office/drawing/2014/main" id="{A5B162F1-E1DD-42A4-BF07-AFC08A7991EE}"/>
              </a:ext>
            </a:extLst>
          </p:cNvPr>
          <p:cNvGrpSpPr>
            <a:grpSpLocks noChangeAspect="1"/>
          </p:cNvGrpSpPr>
          <p:nvPr/>
        </p:nvGrpSpPr>
        <p:grpSpPr>
          <a:xfrm>
            <a:off x="2329645" y="1340768"/>
            <a:ext cx="4484710" cy="4484692"/>
            <a:chOff x="0" y="0"/>
            <a:chExt cx="6350000" cy="6349975"/>
          </a:xfrm>
        </p:grpSpPr>
        <p:sp>
          <p:nvSpPr>
            <p:cNvPr id="7" name="Freeform 10">
              <a:extLst>
                <a:ext uri="{FF2B5EF4-FFF2-40B4-BE49-F238E27FC236}">
                  <a16:creationId xmlns:a16="http://schemas.microsoft.com/office/drawing/2014/main" id="{A14C8850-DC9A-4088-9A92-48C1EDCBBB7F}"/>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cstate="email">
                <a:extLst>
                  <a:ext uri="{28A0092B-C50C-407E-A947-70E740481C1C}">
                    <a14:useLocalDpi xmlns:a14="http://schemas.microsoft.com/office/drawing/2010/main"/>
                  </a:ext>
                </a:extLst>
              </a:blip>
              <a:stretch>
                <a:fillRect/>
              </a:stretch>
            </a:blipFill>
          </p:spPr>
        </p:sp>
      </p:grpSp>
    </p:spTree>
    <p:extLst>
      <p:ext uri="{BB962C8B-B14F-4D97-AF65-F5344CB8AC3E}">
        <p14:creationId xmlns:p14="http://schemas.microsoft.com/office/powerpoint/2010/main" val="4269948579"/>
      </p:ext>
    </p:extLst>
  </p:cSld>
  <p:clrMapOvr>
    <a:masterClrMapping/>
  </p:clrMapOvr>
</p:sld>
</file>

<file path=ppt/theme/theme1.xml><?xml version="1.0" encoding="utf-8"?>
<a:theme xmlns:a="http://schemas.openxmlformats.org/drawingml/2006/main" name="Facette">
  <a:themeElements>
    <a:clrScheme name="Facette">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te">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te">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1A3EB0D64F8274FB4D6679FA5AD9A4C" ma:contentTypeVersion="11" ma:contentTypeDescription="Crée un document." ma:contentTypeScope="" ma:versionID="0b1a9fb0185aced84e3545a169f742ee">
  <xsd:schema xmlns:xsd="http://www.w3.org/2001/XMLSchema" xmlns:xs="http://www.w3.org/2001/XMLSchema" xmlns:p="http://schemas.microsoft.com/office/2006/metadata/properties" xmlns:ns2="904678e1-d9be-449e-ab65-f3fd5faa0763" xmlns:ns3="7ebb1564-5616-4b8f-91e0-0ac2acfe0ce5" targetNamespace="http://schemas.microsoft.com/office/2006/metadata/properties" ma:root="true" ma:fieldsID="c2c481ebf09bc93b22ebdd20d7294abf" ns2:_="" ns3:_="">
    <xsd:import namespace="904678e1-d9be-449e-ab65-f3fd5faa0763"/>
    <xsd:import namespace="7ebb1564-5616-4b8f-91e0-0ac2acfe0ce5"/>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4678e1-d9be-449e-ab65-f3fd5faa076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Balises d’images" ma:readOnly="false" ma:fieldId="{5cf76f15-5ced-4ddc-b409-7134ff3c332f}" ma:taxonomyMulti="true" ma:sspId="2913be4d-cbe2-46c5-b3f8-37a710eea4be"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ebb1564-5616-4b8f-91e0-0ac2acfe0ce5"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c0aa67c8-8cf5-4c65-89d8-ab716c19dd1e}" ma:internalName="TaxCatchAll" ma:showField="CatchAllData" ma:web="7ebb1564-5616-4b8f-91e0-0ac2acfe0ce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14A4763-F0E0-43A4-A249-EDC2D04DD248}">
  <ds:schemaRefs>
    <ds:schemaRef ds:uri="http://schemas.microsoft.com/sharepoint/v3/contenttype/forms"/>
  </ds:schemaRefs>
</ds:datastoreItem>
</file>

<file path=customXml/itemProps2.xml><?xml version="1.0" encoding="utf-8"?>
<ds:datastoreItem xmlns:ds="http://schemas.openxmlformats.org/officeDocument/2006/customXml" ds:itemID="{E447AD2A-469A-4B77-B9B9-CDD66737C3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04678e1-d9be-449e-ab65-f3fd5faa0763"/>
    <ds:schemaRef ds:uri="7ebb1564-5616-4b8f-91e0-0ac2acfe0c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Facet</Template>
  <TotalTime>21555</TotalTime>
  <Words>3404</Words>
  <Application>Microsoft Office PowerPoint</Application>
  <PresentationFormat>Affichage à l'écran (4:3)</PresentationFormat>
  <Paragraphs>289</Paragraphs>
  <Slides>33</Slides>
  <Notes>30</Notes>
  <HiddenSlides>0</HiddenSlides>
  <MMClips>0</MMClips>
  <ScaleCrop>false</ScaleCrop>
  <HeadingPairs>
    <vt:vector size="6" baseType="variant">
      <vt:variant>
        <vt:lpstr>Polices utilisées</vt:lpstr>
      </vt:variant>
      <vt:variant>
        <vt:i4>18</vt:i4>
      </vt:variant>
      <vt:variant>
        <vt:lpstr>Thème</vt:lpstr>
      </vt:variant>
      <vt:variant>
        <vt:i4>1</vt:i4>
      </vt:variant>
      <vt:variant>
        <vt:lpstr>Titres des diapositives</vt:lpstr>
      </vt:variant>
      <vt:variant>
        <vt:i4>33</vt:i4>
      </vt:variant>
    </vt:vector>
  </HeadingPairs>
  <TitlesOfParts>
    <vt:vector size="52" baseType="lpstr">
      <vt:lpstr>Arial</vt:lpstr>
      <vt:lpstr>Barlow</vt:lpstr>
      <vt:lpstr>Bold</vt:lpstr>
      <vt:lpstr>Boston Heavy</vt:lpstr>
      <vt:lpstr>Bradley Hand ITC</vt:lpstr>
      <vt:lpstr>Calibri</vt:lpstr>
      <vt:lpstr>DroidSerif</vt:lpstr>
      <vt:lpstr>Helvetica</vt:lpstr>
      <vt:lpstr>Lato Heavy</vt:lpstr>
      <vt:lpstr>Lato Heavy Bold</vt:lpstr>
      <vt:lpstr>League Spartan</vt:lpstr>
      <vt:lpstr>League Spartan Bold</vt:lpstr>
      <vt:lpstr>Regular</vt:lpstr>
      <vt:lpstr>Softhand script</vt:lpstr>
      <vt:lpstr>Trebuchet MS</vt:lpstr>
      <vt:lpstr>Verdana</vt:lpstr>
      <vt:lpstr>Verdana-Bold</vt:lpstr>
      <vt:lpstr>Wingdings 3</vt:lpstr>
      <vt:lpstr>Facette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S’engager    </vt:lpstr>
      <vt:lpstr>Comment aider ceux qui n’ont pas la chance d’aller à l’école?</vt:lpstr>
      <vt:lpstr>Comment va être utilisé cet argent ?</vt:lpstr>
      <vt:lpstr>Présentation PowerPoint</vt:lpstr>
      <vt:lpstr>Conclusion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xguignard</dc:creator>
  <cp:lastModifiedBy>Ombeline Seince</cp:lastModifiedBy>
  <cp:revision>257</cp:revision>
  <dcterms:created xsi:type="dcterms:W3CDTF">2016-02-03T07:36:40Z</dcterms:created>
  <dcterms:modified xsi:type="dcterms:W3CDTF">2023-09-26T09:24:13Z</dcterms:modified>
</cp:coreProperties>
</file>